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75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C1221FC-DB87-4C94-94F2-9E4AB2266BD1}" type="datetimeFigureOut">
              <a:rPr lang="en-US" smtClean="0"/>
              <a:t>5/14/2021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56323D-C670-42B2-A25D-1200CD36EB1E}" type="slidenum">
              <a:rPr lang="en-US" smtClean="0"/>
              <a:t>‹#›</a:t>
            </a:fld>
            <a:endParaRPr lang="en-US"/>
          </a:p>
        </p:txBody>
      </p:sp>
    </p:spTree>
    <p:extLst>
      <p:ext uri="{BB962C8B-B14F-4D97-AF65-F5344CB8AC3E}">
        <p14:creationId xmlns:p14="http://schemas.microsoft.com/office/powerpoint/2010/main" val="1426186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1221FC-DB87-4C94-94F2-9E4AB2266BD1}" type="datetimeFigureOut">
              <a:rPr lang="en-US" smtClean="0"/>
              <a:t>5/14/2021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56323D-C670-42B2-A25D-1200CD36EB1E}" type="slidenum">
              <a:rPr lang="en-US" smtClean="0"/>
              <a:t>‹#›</a:t>
            </a:fld>
            <a:endParaRPr lang="en-US"/>
          </a:p>
        </p:txBody>
      </p:sp>
    </p:spTree>
    <p:extLst>
      <p:ext uri="{BB962C8B-B14F-4D97-AF65-F5344CB8AC3E}">
        <p14:creationId xmlns:p14="http://schemas.microsoft.com/office/powerpoint/2010/main" val="203110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1221FC-DB87-4C94-94F2-9E4AB2266BD1}" type="datetimeFigureOut">
              <a:rPr lang="en-US" smtClean="0"/>
              <a:t>5/14/2021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56323D-C670-42B2-A25D-1200CD36EB1E}" type="slidenum">
              <a:rPr lang="en-US" smtClean="0"/>
              <a:t>‹#›</a:t>
            </a:fld>
            <a:endParaRPr lang="en-US"/>
          </a:p>
        </p:txBody>
      </p:sp>
    </p:spTree>
    <p:extLst>
      <p:ext uri="{BB962C8B-B14F-4D97-AF65-F5344CB8AC3E}">
        <p14:creationId xmlns:p14="http://schemas.microsoft.com/office/powerpoint/2010/main" val="253248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1221FC-DB87-4C94-94F2-9E4AB2266BD1}" type="datetimeFigureOut">
              <a:rPr lang="en-US" smtClean="0"/>
              <a:t>5/14/2021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56323D-C670-42B2-A25D-1200CD36EB1E}" type="slidenum">
              <a:rPr lang="en-US" smtClean="0"/>
              <a:t>‹#›</a:t>
            </a:fld>
            <a:endParaRPr lang="en-US"/>
          </a:p>
        </p:txBody>
      </p:sp>
    </p:spTree>
    <p:extLst>
      <p:ext uri="{BB962C8B-B14F-4D97-AF65-F5344CB8AC3E}">
        <p14:creationId xmlns:p14="http://schemas.microsoft.com/office/powerpoint/2010/main" val="358438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1221FC-DB87-4C94-94F2-9E4AB2266BD1}" type="datetimeFigureOut">
              <a:rPr lang="en-US" smtClean="0"/>
              <a:t>5/14/2021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56323D-C670-42B2-A25D-1200CD36EB1E}" type="slidenum">
              <a:rPr lang="en-US" smtClean="0"/>
              <a:t>‹#›</a:t>
            </a:fld>
            <a:endParaRPr lang="en-US"/>
          </a:p>
        </p:txBody>
      </p:sp>
    </p:spTree>
    <p:extLst>
      <p:ext uri="{BB962C8B-B14F-4D97-AF65-F5344CB8AC3E}">
        <p14:creationId xmlns:p14="http://schemas.microsoft.com/office/powerpoint/2010/main" val="486159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1221FC-DB87-4C94-94F2-9E4AB2266BD1}" type="datetimeFigureOut">
              <a:rPr lang="en-US" smtClean="0"/>
              <a:t>5/14/2021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56323D-C670-42B2-A25D-1200CD36EB1E}" type="slidenum">
              <a:rPr lang="en-US" smtClean="0"/>
              <a:t>‹#›</a:t>
            </a:fld>
            <a:endParaRPr lang="en-US"/>
          </a:p>
        </p:txBody>
      </p:sp>
    </p:spTree>
    <p:extLst>
      <p:ext uri="{BB962C8B-B14F-4D97-AF65-F5344CB8AC3E}">
        <p14:creationId xmlns:p14="http://schemas.microsoft.com/office/powerpoint/2010/main" val="378412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C1221FC-DB87-4C94-94F2-9E4AB2266BD1}" type="datetimeFigureOut">
              <a:rPr lang="en-US" smtClean="0"/>
              <a:t>5/14/2021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56323D-C670-42B2-A25D-1200CD36EB1E}" type="slidenum">
              <a:rPr lang="en-US" smtClean="0"/>
              <a:t>‹#›</a:t>
            </a:fld>
            <a:endParaRPr lang="en-US"/>
          </a:p>
        </p:txBody>
      </p:sp>
    </p:spTree>
    <p:extLst>
      <p:ext uri="{BB962C8B-B14F-4D97-AF65-F5344CB8AC3E}">
        <p14:creationId xmlns:p14="http://schemas.microsoft.com/office/powerpoint/2010/main" val="2156759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C1221FC-DB87-4C94-94F2-9E4AB2266BD1}" type="datetimeFigureOut">
              <a:rPr lang="en-US" smtClean="0"/>
              <a:t>5/14/2021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56323D-C670-42B2-A25D-1200CD36EB1E}" type="slidenum">
              <a:rPr lang="en-US" smtClean="0"/>
              <a:t>‹#›</a:t>
            </a:fld>
            <a:endParaRPr lang="en-US"/>
          </a:p>
        </p:txBody>
      </p:sp>
    </p:spTree>
    <p:extLst>
      <p:ext uri="{BB962C8B-B14F-4D97-AF65-F5344CB8AC3E}">
        <p14:creationId xmlns:p14="http://schemas.microsoft.com/office/powerpoint/2010/main" val="1221153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1221FC-DB87-4C94-94F2-9E4AB2266BD1}" type="datetimeFigureOut">
              <a:rPr lang="en-US" smtClean="0"/>
              <a:t>5/14/2021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56323D-C670-42B2-A25D-1200CD36EB1E}" type="slidenum">
              <a:rPr lang="en-US" smtClean="0"/>
              <a:t>‹#›</a:t>
            </a:fld>
            <a:endParaRPr lang="en-US"/>
          </a:p>
        </p:txBody>
      </p:sp>
    </p:spTree>
    <p:extLst>
      <p:ext uri="{BB962C8B-B14F-4D97-AF65-F5344CB8AC3E}">
        <p14:creationId xmlns:p14="http://schemas.microsoft.com/office/powerpoint/2010/main" val="151844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1221FC-DB87-4C94-94F2-9E4AB2266BD1}" type="datetimeFigureOut">
              <a:rPr lang="en-US" smtClean="0"/>
              <a:t>5/14/2021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56323D-C670-42B2-A25D-1200CD36EB1E}" type="slidenum">
              <a:rPr lang="en-US" smtClean="0"/>
              <a:t>‹#›</a:t>
            </a:fld>
            <a:endParaRPr lang="en-US"/>
          </a:p>
        </p:txBody>
      </p:sp>
    </p:spTree>
    <p:extLst>
      <p:ext uri="{BB962C8B-B14F-4D97-AF65-F5344CB8AC3E}">
        <p14:creationId xmlns:p14="http://schemas.microsoft.com/office/powerpoint/2010/main" val="2068469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1221FC-DB87-4C94-94F2-9E4AB2266BD1}" type="datetimeFigureOut">
              <a:rPr lang="en-US" smtClean="0"/>
              <a:t>5/14/2021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56323D-C670-42B2-A25D-1200CD36EB1E}" type="slidenum">
              <a:rPr lang="en-US" smtClean="0"/>
              <a:t>‹#›</a:t>
            </a:fld>
            <a:endParaRPr lang="en-US"/>
          </a:p>
        </p:txBody>
      </p:sp>
    </p:spTree>
    <p:extLst>
      <p:ext uri="{BB962C8B-B14F-4D97-AF65-F5344CB8AC3E}">
        <p14:creationId xmlns:p14="http://schemas.microsoft.com/office/powerpoint/2010/main" val="529290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1221FC-DB87-4C94-94F2-9E4AB2266BD1}" type="datetimeFigureOut">
              <a:rPr lang="en-US" smtClean="0"/>
              <a:t>5/14/2021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56323D-C670-42B2-A25D-1200CD36EB1E}" type="slidenum">
              <a:rPr lang="en-US" smtClean="0"/>
              <a:t>‹#›</a:t>
            </a:fld>
            <a:endParaRPr lang="en-US"/>
          </a:p>
        </p:txBody>
      </p:sp>
    </p:spTree>
    <p:extLst>
      <p:ext uri="{BB962C8B-B14F-4D97-AF65-F5344CB8AC3E}">
        <p14:creationId xmlns:p14="http://schemas.microsoft.com/office/powerpoint/2010/main" val="32838384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00050"/>
            <a:ext cx="9144000" cy="3109913"/>
          </a:xfrm>
        </p:spPr>
        <p:txBody>
          <a:bodyPr>
            <a:normAutofit fontScale="90000"/>
          </a:bodyPr>
          <a:lstStyle/>
          <a:p>
            <a:r>
              <a:rPr lang="vi-VN" dirty="0" smtClean="0">
                <a:solidFill>
                  <a:srgbClr val="FF0000"/>
                </a:solidFill>
              </a:rPr>
              <a:t>ĐỊA LÝ ĐỊA PHƯƠNG</a:t>
            </a:r>
            <a:br>
              <a:rPr lang="vi-VN" dirty="0" smtClean="0">
                <a:solidFill>
                  <a:srgbClr val="FF0000"/>
                </a:solidFill>
              </a:rPr>
            </a:br>
            <a:r>
              <a:rPr lang="vi-VN" dirty="0" smtClean="0">
                <a:solidFill>
                  <a:srgbClr val="FF0000"/>
                </a:solidFill>
              </a:rPr>
              <a:t>Môn: Đô thị thế giới và Việt Nam và việc chống dịch Covid 19 ở TP-HCM </a:t>
            </a:r>
            <a:endParaRPr lang="vi-VN" dirty="0">
              <a:solidFill>
                <a:srgbClr val="FF0000"/>
              </a:solidFill>
            </a:endParaRPr>
          </a:p>
        </p:txBody>
      </p:sp>
      <p:sp>
        <p:nvSpPr>
          <p:cNvPr id="3" name="Subtitle 2"/>
          <p:cNvSpPr>
            <a:spLocks noGrp="1"/>
          </p:cNvSpPr>
          <p:nvPr>
            <p:ph type="subTitle" idx="1"/>
          </p:nvPr>
        </p:nvSpPr>
        <p:spPr>
          <a:xfrm>
            <a:off x="1524000" y="3602037"/>
            <a:ext cx="9144000" cy="2198687"/>
          </a:xfrm>
        </p:spPr>
        <p:txBody>
          <a:bodyPr>
            <a:noAutofit/>
          </a:bodyPr>
          <a:lstStyle/>
          <a:p>
            <a:pPr>
              <a:lnSpc>
                <a:spcPct val="107000"/>
              </a:lnSpc>
              <a:spcBef>
                <a:spcPts val="0"/>
              </a:spcBef>
              <a:spcAft>
                <a:spcPts val="800"/>
              </a:spcAft>
            </a:pPr>
            <a:r>
              <a:rPr lang="en-US" sz="3600" b="1" dirty="0" err="1" smtClean="0">
                <a:effectLst/>
                <a:latin typeface="Times New Roman" panose="02020603050405020304" pitchFamily="18" charset="0"/>
                <a:ea typeface="Calibri" panose="020F0502020204030204" pitchFamily="34" charset="0"/>
                <a:cs typeface="Times New Roman" panose="02020603050405020304" pitchFamily="18" charset="0"/>
              </a:rPr>
              <a:t>Câu</a:t>
            </a:r>
            <a:r>
              <a:rPr lang="en-US" sz="3600" b="1" dirty="0" smtClean="0">
                <a:effectLst/>
                <a:latin typeface="Times New Roman" panose="02020603050405020304" pitchFamily="18" charset="0"/>
                <a:ea typeface="Calibri" panose="020F0502020204030204" pitchFamily="34" charset="0"/>
                <a:cs typeface="Times New Roman" panose="02020603050405020304" pitchFamily="18" charset="0"/>
              </a:rPr>
              <a:t> 1. </a:t>
            </a:r>
            <a:r>
              <a:rPr lang="en-US" sz="3600" b="1" dirty="0" err="1" smtClean="0">
                <a:effectLst/>
                <a:latin typeface="Times New Roman" panose="02020603050405020304" pitchFamily="18" charset="0"/>
                <a:ea typeface="Calibri" panose="020F0502020204030204" pitchFamily="34" charset="0"/>
                <a:cs typeface="Times New Roman" panose="02020603050405020304" pitchFamily="18" charset="0"/>
              </a:rPr>
              <a:t>Lập</a:t>
            </a:r>
            <a:r>
              <a:rPr lang="en-US" sz="36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smtClean="0">
                <a:effectLst/>
                <a:latin typeface="Times New Roman" panose="02020603050405020304" pitchFamily="18" charset="0"/>
                <a:ea typeface="Calibri" panose="020F0502020204030204" pitchFamily="34" charset="0"/>
                <a:cs typeface="Times New Roman" panose="02020603050405020304" pitchFamily="18" charset="0"/>
              </a:rPr>
              <a:t>bảng</a:t>
            </a:r>
            <a:r>
              <a:rPr lang="en-US" sz="36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smtClean="0">
                <a:effectLst/>
                <a:latin typeface="Times New Roman" panose="02020603050405020304" pitchFamily="18" charset="0"/>
                <a:ea typeface="Calibri" panose="020F0502020204030204" pitchFamily="34" charset="0"/>
                <a:cs typeface="Times New Roman" panose="02020603050405020304" pitchFamily="18" charset="0"/>
              </a:rPr>
              <a:t>phân</a:t>
            </a:r>
            <a:r>
              <a:rPr lang="en-US" sz="36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smtClean="0">
                <a:effectLst/>
                <a:latin typeface="Times New Roman" panose="02020603050405020304" pitchFamily="18" charset="0"/>
                <a:ea typeface="Calibri" panose="020F0502020204030204" pitchFamily="34" charset="0"/>
                <a:cs typeface="Times New Roman" panose="02020603050405020304" pitchFamily="18" charset="0"/>
              </a:rPr>
              <a:t>loại</a:t>
            </a:r>
            <a:r>
              <a:rPr lang="en-US" sz="36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smtClean="0">
                <a:effectLst/>
                <a:latin typeface="Times New Roman" panose="02020603050405020304" pitchFamily="18" charset="0"/>
                <a:ea typeface="Calibri" panose="020F0502020204030204" pitchFamily="34" charset="0"/>
                <a:cs typeface="Times New Roman" panose="02020603050405020304" pitchFamily="18" charset="0"/>
              </a:rPr>
              <a:t>đô</a:t>
            </a:r>
            <a:r>
              <a:rPr lang="en-US" sz="36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smtClean="0">
                <a:effectLst/>
                <a:latin typeface="Times New Roman" panose="02020603050405020304" pitchFamily="18" charset="0"/>
                <a:ea typeface="Calibri" panose="020F0502020204030204" pitchFamily="34" charset="0"/>
                <a:cs typeface="Times New Roman" panose="02020603050405020304" pitchFamily="18" charset="0"/>
              </a:rPr>
              <a:t>thị</a:t>
            </a:r>
            <a:r>
              <a:rPr lang="en-US" sz="36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smtClean="0">
                <a:effectLst/>
                <a:latin typeface="Times New Roman" panose="02020603050405020304" pitchFamily="18" charset="0"/>
                <a:ea typeface="Calibri" panose="020F0502020204030204" pitchFamily="34" charset="0"/>
                <a:cs typeface="Times New Roman" panose="02020603050405020304" pitchFamily="18" charset="0"/>
              </a:rPr>
              <a:t>Việt</a:t>
            </a:r>
            <a:r>
              <a:rPr lang="en-US" sz="3600" b="1" dirty="0" smtClean="0">
                <a:effectLst/>
                <a:latin typeface="Times New Roman" panose="02020603050405020304" pitchFamily="18" charset="0"/>
                <a:ea typeface="Calibri" panose="020F0502020204030204" pitchFamily="34" charset="0"/>
                <a:cs typeface="Times New Roman" panose="02020603050405020304" pitchFamily="18" charset="0"/>
              </a:rPr>
              <a:t> Nam </a:t>
            </a:r>
            <a:r>
              <a:rPr lang="en-US" sz="3600" b="1" dirty="0" err="1" smtClean="0">
                <a:effectLst/>
                <a:latin typeface="Times New Roman" panose="02020603050405020304" pitchFamily="18" charset="0"/>
                <a:ea typeface="Calibri" panose="020F0502020204030204" pitchFamily="34" charset="0"/>
                <a:cs typeface="Times New Roman" panose="02020603050405020304" pitchFamily="18" charset="0"/>
              </a:rPr>
              <a:t>theo</a:t>
            </a:r>
            <a:r>
              <a:rPr lang="en-US" sz="36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smtClean="0">
                <a:effectLst/>
                <a:latin typeface="Times New Roman" panose="02020603050405020304" pitchFamily="18" charset="0"/>
                <a:ea typeface="Calibri" panose="020F0502020204030204" pitchFamily="34" charset="0"/>
                <a:cs typeface="Times New Roman" panose="02020603050405020304" pitchFamily="18" charset="0"/>
              </a:rPr>
              <a:t>nghị</a:t>
            </a:r>
            <a:r>
              <a:rPr lang="en-US" sz="36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smtClean="0">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3600" b="1" dirty="0" smtClean="0">
                <a:effectLst/>
                <a:latin typeface="Times New Roman" panose="02020603050405020304" pitchFamily="18" charset="0"/>
                <a:ea typeface="Calibri" panose="020F0502020204030204" pitchFamily="34" charset="0"/>
                <a:cs typeface="Times New Roman" panose="02020603050405020304" pitchFamily="18" charset="0"/>
              </a:rPr>
              <a:t> 72/2001/NĐ/CP </a:t>
            </a:r>
            <a:r>
              <a:rPr lang="en-US" sz="3600" b="1" dirty="0" err="1" smtClean="0">
                <a:effectLst/>
                <a:latin typeface="Times New Roman" panose="02020603050405020304" pitchFamily="18" charset="0"/>
                <a:ea typeface="Calibri" panose="020F0502020204030204" pitchFamily="34" charset="0"/>
                <a:cs typeface="Times New Roman" panose="02020603050405020304" pitchFamily="18" charset="0"/>
              </a:rPr>
              <a:t>ngày</a:t>
            </a:r>
            <a:r>
              <a:rPr lang="en-US" sz="3600" b="1" dirty="0" smtClean="0">
                <a:effectLst/>
                <a:latin typeface="Times New Roman" panose="02020603050405020304" pitchFamily="18" charset="0"/>
                <a:ea typeface="Calibri" panose="020F0502020204030204" pitchFamily="34" charset="0"/>
                <a:cs typeface="Times New Roman" panose="02020603050405020304" pitchFamily="18" charset="0"/>
              </a:rPr>
              <a:t> 15/10/2001 </a:t>
            </a:r>
            <a:r>
              <a:rPr lang="en-US" sz="3600" b="1" dirty="0" err="1" smtClean="0">
                <a:effectLst/>
                <a:latin typeface="Times New Roman" panose="02020603050405020304" pitchFamily="18" charset="0"/>
                <a:ea typeface="Calibri" panose="020F0502020204030204" pitchFamily="34" charset="0"/>
                <a:cs typeface="Times New Roman" panose="02020603050405020304" pitchFamily="18" charset="0"/>
              </a:rPr>
              <a:t>của</a:t>
            </a:r>
            <a:r>
              <a:rPr lang="en-US" sz="36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smtClean="0">
                <a:effectLst/>
                <a:latin typeface="Times New Roman" panose="02020603050405020304" pitchFamily="18" charset="0"/>
                <a:ea typeface="Calibri" panose="020F0502020204030204" pitchFamily="34" charset="0"/>
                <a:cs typeface="Times New Roman" panose="02020603050405020304" pitchFamily="18" charset="0"/>
              </a:rPr>
              <a:t>thủ</a:t>
            </a:r>
            <a:r>
              <a:rPr lang="en-US" sz="36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smtClean="0">
                <a:effectLst/>
                <a:latin typeface="Times New Roman" panose="02020603050405020304" pitchFamily="18" charset="0"/>
                <a:ea typeface="Calibri" panose="020F0502020204030204" pitchFamily="34" charset="0"/>
                <a:cs typeface="Times New Roman" panose="02020603050405020304" pitchFamily="18" charset="0"/>
              </a:rPr>
              <a:t>tướng</a:t>
            </a:r>
            <a:r>
              <a:rPr lang="en-US" sz="36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smtClean="0">
                <a:effectLst/>
                <a:latin typeface="Times New Roman" panose="02020603050405020304" pitchFamily="18" charset="0"/>
                <a:ea typeface="Calibri" panose="020F0502020204030204" pitchFamily="34" charset="0"/>
                <a:cs typeface="Times New Roman" panose="02020603050405020304" pitchFamily="18" charset="0"/>
              </a:rPr>
              <a:t>chính</a:t>
            </a:r>
            <a:r>
              <a:rPr lang="en-US" sz="36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smtClean="0">
                <a:effectLst/>
                <a:latin typeface="Times New Roman" panose="02020603050405020304" pitchFamily="18" charset="0"/>
                <a:ea typeface="Calibri" panose="020F0502020204030204" pitchFamily="34" charset="0"/>
                <a:cs typeface="Times New Roman" panose="02020603050405020304" pitchFamily="18" charset="0"/>
              </a:rPr>
              <a:t>phủ</a:t>
            </a:r>
            <a:r>
              <a:rPr lang="en-US" sz="3600" b="1"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584063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832" y="114300"/>
            <a:ext cx="11844336" cy="1290638"/>
          </a:xfrm>
        </p:spPr>
        <p:txBody>
          <a:bodyPr>
            <a:normAutofit fontScale="90000"/>
          </a:bodyPr>
          <a:lstStyle/>
          <a:p>
            <a:pPr marL="0" marR="8890" indent="457200" algn="ctr">
              <a:lnSpc>
                <a:spcPct val="107000"/>
              </a:lnSpc>
              <a:spcBef>
                <a:spcPts val="0"/>
              </a:spcBef>
              <a:spcAft>
                <a:spcPts val="0"/>
              </a:spcAft>
            </a:pPr>
            <a:r>
              <a:rPr lang="nl-NL" b="1"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Những giải pháp phát triển nguồn lực con người:</a:t>
            </a:r>
            <a:r>
              <a:rPr lang="en-US" sz="36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r>
            <a:br>
              <a:rPr lang="en-US" sz="36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br>
            <a:endParaRPr lang="en-US" dirty="0">
              <a:solidFill>
                <a:srgbClr val="FF0000"/>
              </a:solidFill>
            </a:endParaRPr>
          </a:p>
        </p:txBody>
      </p:sp>
      <p:sp>
        <p:nvSpPr>
          <p:cNvPr id="3" name="Content Placeholder 2"/>
          <p:cNvSpPr>
            <a:spLocks noGrp="1"/>
          </p:cNvSpPr>
          <p:nvPr>
            <p:ph idx="1"/>
          </p:nvPr>
        </p:nvSpPr>
        <p:spPr>
          <a:xfrm>
            <a:off x="838200" y="828675"/>
            <a:ext cx="10515600" cy="5348288"/>
          </a:xfrm>
        </p:spPr>
        <p:txBody>
          <a:bodyPr>
            <a:normAutofit fontScale="77500" lnSpcReduction="20000"/>
          </a:bodyPr>
          <a:lstStyle/>
          <a:p>
            <a:pPr marL="0" marR="8890" indent="0" algn="just">
              <a:lnSpc>
                <a:spcPct val="107000"/>
              </a:lnSpc>
              <a:spcBef>
                <a:spcPts val="0"/>
              </a:spcBef>
              <a:spcAft>
                <a:spcPts val="0"/>
              </a:spcAft>
              <a:buNone/>
            </a:pPr>
            <a:r>
              <a:rPr lang="nl-NL" b="1"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Các biện pháp cần làm để thúc đẩy và phát triển nguồn nhân lực của Tp.HCM</a:t>
            </a:r>
            <a:endParaRPr lang="en-US" sz="20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8890" lvl="0" indent="-342900" algn="just">
              <a:lnSpc>
                <a:spcPct val="107000"/>
              </a:lnSpc>
              <a:spcBef>
                <a:spcPts val="0"/>
              </a:spcBef>
              <a:spcAft>
                <a:spcPts val="0"/>
              </a:spcAft>
              <a:buFont typeface="Symbol" panose="05050102010706020507" pitchFamily="18" charset="2"/>
              <a:buChar char=""/>
            </a:pPr>
            <a:r>
              <a:rPr lang="nl-NL" dirty="0" smtClean="0">
                <a:effectLst/>
                <a:latin typeface="Times New Roman" panose="02020603050405020304" pitchFamily="18" charset="0"/>
                <a:ea typeface="Calibri" panose="020F0502020204030204" pitchFamily="34" charset="0"/>
                <a:cs typeface="Times New Roman" panose="02020603050405020304" pitchFamily="18" charset="0"/>
              </a:rPr>
              <a:t>Đẩy mạnh đầu tư, phát triển giáo dục đào tạo:</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8890" lvl="0" indent="-342900" algn="just">
              <a:lnSpc>
                <a:spcPct val="107000"/>
              </a:lnSpc>
              <a:spcBef>
                <a:spcPts val="0"/>
              </a:spcBef>
              <a:spcAft>
                <a:spcPts val="0"/>
              </a:spcAft>
              <a:buFont typeface="Symbol" panose="05050102010706020507" pitchFamily="18" charset="2"/>
              <a:buChar char=""/>
            </a:pPr>
            <a:r>
              <a:rPr lang="nl-NL" dirty="0" smtClean="0">
                <a:effectLst/>
                <a:latin typeface="Times New Roman" panose="02020603050405020304" pitchFamily="18" charset="0"/>
                <a:ea typeface="Calibri" panose="020F0502020204030204" pitchFamily="34" charset="0"/>
                <a:cs typeface="Times New Roman" panose="02020603050405020304" pitchFamily="18" charset="0"/>
              </a:rPr>
              <a:t>Tăng cường đầu tư cơ sở vật chất kỹ thuật cho các hoạt động giáo dục: Nâng cấp trang thiết bị, dụng cụ thí nghiệm, cải thiện và xây dựng hệ thống trường lớp đạt chuẩn từ cấp mầm non đến bậc Đại học. Đây là một trong những nội dung quan trọng của tiến trình đổi mới giáo dục nâng cao chất lượng đào tạo.</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8890" lvl="0" indent="-342900" algn="just">
              <a:lnSpc>
                <a:spcPct val="107000"/>
              </a:lnSpc>
              <a:spcBef>
                <a:spcPts val="0"/>
              </a:spcBef>
              <a:spcAft>
                <a:spcPts val="0"/>
              </a:spcAft>
              <a:buFont typeface="Symbol" panose="05050102010706020507" pitchFamily="18" charset="2"/>
              <a:buChar char=""/>
            </a:pPr>
            <a:r>
              <a:rPr lang="nl-NL" dirty="0" smtClean="0">
                <a:effectLst/>
                <a:latin typeface="Times New Roman" panose="02020603050405020304" pitchFamily="18" charset="0"/>
                <a:ea typeface="Calibri" panose="020F0502020204030204" pitchFamily="34" charset="0"/>
                <a:cs typeface="Times New Roman" panose="02020603050405020304" pitchFamily="18" charset="0"/>
              </a:rPr>
              <a:t>Đội ngũ giáo viên: Chất lượng giáo viên phải đạt chuẩn, thường xuyên học tập nâng cao trình độ chuyên môn từ cấp Mầm non đến đại học và coi đó là trách nhiệm bản thân Người Thầy phải là người phải có lòng yêu nghề, tâm huyết với sự nghiệp giáo dục; có trình độ cao, có phẩm chất đạo đức tốt, nếp sống giản dị, khiêm tốn luôn biết tôn trọng lợi ích tập thể và quốc gia. Chương trình và nội dung mới phải sát thực tế, đáp ứng nhu cầu phát triển của XH, sát với thực tiễn sử dụng lao động của doanh nghiệp. Đây cũng là một trong những yếu tố đặc biệt quan trọng quyết định chất lượng GD&amp;ĐT.</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8890" lvl="0" indent="-342900" algn="just">
              <a:lnSpc>
                <a:spcPct val="107000"/>
              </a:lnSpc>
              <a:spcBef>
                <a:spcPts val="0"/>
              </a:spcBef>
              <a:spcAft>
                <a:spcPts val="0"/>
              </a:spcAft>
              <a:buFont typeface="Symbol" panose="05050102010706020507" pitchFamily="18" charset="2"/>
              <a:buChar char=""/>
            </a:pPr>
            <a:r>
              <a:rPr lang="nl-NL" dirty="0" smtClean="0">
                <a:effectLst/>
                <a:latin typeface="Times New Roman" panose="02020603050405020304" pitchFamily="18" charset="0"/>
                <a:ea typeface="Calibri" panose="020F0502020204030204" pitchFamily="34" charset="0"/>
                <a:cs typeface="Times New Roman" panose="02020603050405020304" pitchFamily="18" charset="0"/>
              </a:rPr>
              <a:t>Xây dựng chế độ chính sách, cơ chế đãi ngộ cho nguồn nhân lực: Đời sống, lương bổng, nơi ăn, chốn ở, an sinh xã hội…</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8890" lvl="0" indent="-342900" algn="just">
              <a:lnSpc>
                <a:spcPct val="107000"/>
              </a:lnSpc>
              <a:spcBef>
                <a:spcPts val="0"/>
              </a:spcBef>
              <a:spcAft>
                <a:spcPts val="0"/>
              </a:spcAft>
              <a:buFont typeface="Symbol" panose="05050102010706020507" pitchFamily="18" charset="2"/>
              <a:buChar char=""/>
            </a:pPr>
            <a:r>
              <a:rPr lang="nl-NL" dirty="0" smtClean="0">
                <a:effectLst/>
                <a:latin typeface="Times New Roman" panose="02020603050405020304" pitchFamily="18" charset="0"/>
                <a:ea typeface="Calibri" panose="020F0502020204030204" pitchFamily="34" charset="0"/>
                <a:cs typeface="Times New Roman" panose="02020603050405020304" pitchFamily="18" charset="0"/>
              </a:rPr>
              <a:t>Tạo môi trường, điều kiện làm việc ổn định, bền vững, thân thiện và chuyên nghiệp là một trong những yếu tố quan trọng tạo nên hiệu quả làm việc.</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002859559"/>
      </p:ext>
    </p:extLst>
  </p:cSld>
  <p:clrMapOvr>
    <a:masterClrMapping/>
  </p:clrMapOvr>
  <p:transition spd="med">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nSpc>
                <a:spcPct val="107000"/>
              </a:lnSpc>
              <a:spcBef>
                <a:spcPts val="300"/>
              </a:spcBef>
              <a:spcAft>
                <a:spcPts val="300"/>
              </a:spcAft>
            </a:pPr>
            <a:r>
              <a:rPr lang="en-US" b="1"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Giải</a:t>
            </a:r>
            <a:r>
              <a:rPr lang="en-US"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600" dirty="0" smtClean="0">
                <a:effectLst/>
                <a:latin typeface="Calibri" panose="020F0502020204030204" pitchFamily="34" charset="0"/>
                <a:ea typeface="Calibri" panose="020F0502020204030204" pitchFamily="34" charset="0"/>
                <a:cs typeface="Times New Roman" panose="02020603050405020304" pitchFamily="18" charset="0"/>
              </a:rPr>
              <a:t/>
            </a:r>
            <a:br>
              <a:rPr lang="en-US" sz="3600" dirty="0" smtClean="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652463" y="1154112"/>
            <a:ext cx="10515600" cy="5303837"/>
          </a:xfrm>
        </p:spPr>
        <p:txBody>
          <a:bodyPr>
            <a:normAutofit fontScale="92500" lnSpcReduction="10000"/>
          </a:bodyPr>
          <a:lstStyle/>
          <a:p>
            <a:pPr marL="0" marR="0" algn="just">
              <a:lnSpc>
                <a:spcPct val="107000"/>
              </a:lnSpc>
              <a:spcBef>
                <a:spcPts val="300"/>
              </a:spcBef>
              <a:spcAft>
                <a:spcPts val="300"/>
              </a:spcAft>
            </a:pP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TP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tốc</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kinh</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xã</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hội</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nghiệp</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hóa</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đô</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thị</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hóa</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diễn</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càng</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nhanh</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mạnh</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mẽ</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đòi</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quản</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lý</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quyền</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bộ</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máy</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nhà</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thay</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đổi</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cụ</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quản</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lý</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đại</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tiên</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tiến</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mạng</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nghiệp</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4.0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tựu</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hóa</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hóa</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300"/>
              </a:spcBef>
              <a:spcAft>
                <a:spcPts val="30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Xây</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dựng</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TP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minh,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đô</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thị</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sáng</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đường</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mạng</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khoa</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đúng</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đắn</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xu</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hướng</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tất</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yếu</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khách</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TPHCM,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hoàn</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toàn</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phù</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xu</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lịch</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đại</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nay.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Xây</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dựng</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TPHCM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trở</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TP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minh,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đô</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thị</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sáng</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to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lớn</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nhiệm</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vụ</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trị</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vị</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trí</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vai</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trò</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TP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còn</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hướng</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mục</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cao</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đưa</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TPHCM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trở</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TP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minh,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đại</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TP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lượng</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tốt</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lý</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tưởng</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bè</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khu</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vực</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quốc</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12411896"/>
      </p:ext>
    </p:extLst>
  </p:cSld>
  <p:clrMapOvr>
    <a:masterClrMapping/>
  </p:clrMapOvr>
  <p:transition spd="med">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8187" y="122238"/>
            <a:ext cx="10515600" cy="1325563"/>
          </a:xfrm>
        </p:spPr>
        <p:txBody>
          <a:bodyPr>
            <a:normAutofit fontScale="90000"/>
          </a:bodyPr>
          <a:lstStyle/>
          <a:p>
            <a:pPr marL="0" marR="0" algn="ctr">
              <a:lnSpc>
                <a:spcPct val="107000"/>
              </a:lnSpc>
              <a:spcBef>
                <a:spcPts val="300"/>
              </a:spcBef>
              <a:spcAft>
                <a:spcPts val="300"/>
              </a:spcAft>
            </a:pPr>
            <a:r>
              <a:rPr lang="en-US" b="1"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3.</a:t>
            </a:r>
            <a:r>
              <a:rPr lang="vi-VN" b="1" dirty="0">
                <a:solidFill>
                  <a:srgbClr val="FF0000"/>
                </a:solidFill>
                <a:ea typeface="Times New Roman" panose="02020603050405020304" pitchFamily="18" charset="0"/>
                <a:cs typeface="Times New Roman" panose="02020603050405020304" pitchFamily="18" charset="0"/>
              </a:rPr>
              <a:t>Thành phố Hồ chí Minh trong chiến dịch chống Covi 19</a:t>
            </a:r>
            <a:endParaRPr lang="en-US" sz="3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p:cNvSpPr>
            <a:spLocks noGrp="1"/>
          </p:cNvSpPr>
          <p:nvPr>
            <p:ph idx="1"/>
          </p:nvPr>
        </p:nvSpPr>
        <p:spPr>
          <a:xfrm>
            <a:off x="852488" y="1447800"/>
            <a:ext cx="10515600" cy="4852987"/>
          </a:xfrm>
        </p:spPr>
        <p:txBody>
          <a:bodyPr>
            <a:normAutofit fontScale="55000" lnSpcReduction="20000"/>
          </a:bodyPr>
          <a:lstStyle/>
          <a:p>
            <a:pPr marL="0" marR="0" algn="just">
              <a:lnSpc>
                <a:spcPct val="107000"/>
              </a:lnSpc>
              <a:spcBef>
                <a:spcPts val="300"/>
              </a:spcBef>
              <a:spcAft>
                <a:spcPts val="300"/>
              </a:spcAft>
            </a:pPr>
            <a:r>
              <a:rPr lang="vi-VN" dirty="0" smtClean="0">
                <a:effectLst/>
                <a:latin typeface="Times New Roman" panose="02020603050405020304" pitchFamily="18" charset="0"/>
                <a:ea typeface="Times New Roman" panose="02020603050405020304" pitchFamily="18" charset="0"/>
                <a:cs typeface="Times New Roman" panose="02020603050405020304" pitchFamily="18" charset="0"/>
              </a:rPr>
              <a:t>TP.HCM quyết liệt hơn trong phòng, chống dịch COVID-19</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300"/>
              </a:spcBef>
              <a:spcAft>
                <a:spcPts val="300"/>
              </a:spcAft>
            </a:pPr>
            <a:r>
              <a:rPr lang="vi-VN" dirty="0" smtClean="0">
                <a:effectLst/>
                <a:latin typeface="Times New Roman" panose="02020603050405020304" pitchFamily="18" charset="0"/>
                <a:ea typeface="Times New Roman" panose="02020603050405020304" pitchFamily="18" charset="0"/>
                <a:cs typeface="Times New Roman" panose="02020603050405020304" pitchFamily="18" charset="0"/>
              </a:rPr>
              <a:t>(PL)- Chủ tịch UBND TP.HCM Nguyễn Thành Phong đề nghị lãnh đạo các sở, ngành không được phép lơ là, mất cảnh giác trong việc phòng, chống đại dịch.</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300"/>
              </a:spcBef>
              <a:spcAft>
                <a:spcPts val="300"/>
              </a:spcAft>
            </a:pPr>
            <a:r>
              <a:rPr lang="vi-VN" dirty="0" smtClean="0">
                <a:effectLst/>
                <a:latin typeface="Times New Roman" panose="02020603050405020304" pitchFamily="18" charset="0"/>
                <a:ea typeface="Times New Roman" panose="02020603050405020304" pitchFamily="18" charset="0"/>
                <a:cs typeface="Times New Roman" panose="02020603050405020304" pitchFamily="18" charset="0"/>
              </a:rPr>
              <a:t>Phát biểu tại cuộc họp Ban chỉ đạo phòng, chống dịch COVID-19, ông Nguyễn Thành Phong, Chủ tịch UBND TP.HCM, cho biết tính đến nay đã có 15 ngày TP.HCM không phát hiện ca nhiễm trong cộng đồng, không có nhân viên y tế bị nhiễm chéo và không có trường hợp nào tử vong.</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300"/>
              </a:spcBef>
              <a:spcAft>
                <a:spcPts val="300"/>
              </a:spcAft>
            </a:pPr>
            <a:r>
              <a:rPr lang="vi-VN" dirty="0" smtClean="0">
                <a:effectLst/>
                <a:latin typeface="Times New Roman" panose="02020603050405020304" pitchFamily="18" charset="0"/>
                <a:ea typeface="Times New Roman" panose="02020603050405020304" pitchFamily="18" charset="0"/>
                <a:cs typeface="Times New Roman" panose="02020603050405020304" pitchFamily="18" charset="0"/>
              </a:rPr>
              <a:t>Giải tán đám đông quá 30 người</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300"/>
              </a:spcBef>
              <a:spcAft>
                <a:spcPts val="300"/>
              </a:spcAft>
            </a:pPr>
            <a:r>
              <a:rPr lang="vi-VN" dirty="0" smtClean="0">
                <a:effectLst/>
                <a:latin typeface="Times New Roman" panose="02020603050405020304" pitchFamily="18" charset="0"/>
                <a:ea typeface="Times New Roman" panose="02020603050405020304" pitchFamily="18" charset="0"/>
                <a:cs typeface="Times New Roman" panose="02020603050405020304" pitchFamily="18" charset="0"/>
              </a:rPr>
              <a:t>Trong thời gian tới, ông Phong đề nghị lãnh đạo các sở, ngành, chủ tịch UBND các quận, huyện cần hết sức lưu ý và không được phép lơ là, mất cảnh giác vì hiện nay dịch từ Đà Nẵng đã lây lan ra 15 tỉnh, thành trên cả nước. “Cần quyết liệt hơn nữa, bởi nếu TP để một ca nhiễm phát sinh trong cộng đồng thì lây lan rất nhanh, vì mật độ người rất đông và hoạt động kinh tế nhộn nhịp” - ông Phong nói.</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300"/>
              </a:spcBef>
              <a:spcAft>
                <a:spcPts val="300"/>
              </a:spcAft>
            </a:pPr>
            <a:r>
              <a:rPr lang="vi-VN" dirty="0" smtClean="0">
                <a:effectLst/>
                <a:latin typeface="Times New Roman" panose="02020603050405020304" pitchFamily="18" charset="0"/>
                <a:ea typeface="Times New Roman" panose="02020603050405020304" pitchFamily="18" charset="0"/>
                <a:cs typeface="Times New Roman" panose="02020603050405020304" pitchFamily="18" charset="0"/>
              </a:rPr>
              <a:t>Ông Phong cũng yêu cầu các cấp, các ngành xác định tâm thế sống chung với dịch bệnh, chống dịch dài hơi và căn cơ hơn để cùng với các biện pháp phát triển kinh tế - xã hội, giữ thế chủ động trong phòng, chống dịch.</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300"/>
              </a:spcBef>
              <a:spcAft>
                <a:spcPts val="300"/>
              </a:spcAft>
            </a:pPr>
            <a:r>
              <a:rPr lang="vi-VN" dirty="0" smtClean="0">
                <a:effectLst/>
                <a:latin typeface="Times New Roman" panose="02020603050405020304" pitchFamily="18" charset="0"/>
                <a:ea typeface="Times New Roman" panose="02020603050405020304" pitchFamily="18" charset="0"/>
                <a:cs typeface="Times New Roman" panose="02020603050405020304" pitchFamily="18" charset="0"/>
              </a:rPr>
              <a:t>Đối với các cơ sở y tế, ông Phong đề nghị cần thực hiện nghiêm các biện pháp phòng, chống dịch, trang bị đầy đủ và kịp thời đồ bảo hộ y tế cho lực lượng chống dịch, đặc biệt là cán bộ y tế, không để lây nhiễm chéo, không để bùng phát dịch từ cơ sở y tế...</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300"/>
              </a:spcBef>
              <a:spcAft>
                <a:spcPts val="300"/>
              </a:spcAft>
            </a:pPr>
            <a:r>
              <a:rPr lang="vi-VN" dirty="0" smtClean="0">
                <a:effectLst/>
                <a:latin typeface="Times New Roman" panose="02020603050405020304" pitchFamily="18" charset="0"/>
                <a:ea typeface="Times New Roman" panose="02020603050405020304" pitchFamily="18" charset="0"/>
                <a:cs typeface="Times New Roman" panose="02020603050405020304" pitchFamily="18" charset="0"/>
              </a:rPr>
              <a:t>Ngành y tế TP cần thực hiện giãn cách xã hội cho người nguy cơ cao như người cao tuổi, người có bệnh lý tim mạch và người có bệnh lý mạn tính khác.</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973041604"/>
      </p:ext>
    </p:extLst>
  </p:cSld>
  <p:clrMapOvr>
    <a:masterClrMapping/>
  </p:clrMapOvr>
  <p:transition spd="med">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sz="4000" b="1" dirty="0">
                <a:solidFill>
                  <a:srgbClr val="FF0000"/>
                </a:solidFill>
                <a:ea typeface="Times New Roman" panose="02020603050405020304" pitchFamily="18" charset="0"/>
                <a:cs typeface="Times New Roman" panose="02020603050405020304" pitchFamily="18" charset="0"/>
              </a:rPr>
              <a:t>Thành phố Hồ chí Minh trong chiến dịch chống Covi 19</a:t>
            </a:r>
            <a:endParaRPr lang="en-US" dirty="0"/>
          </a:p>
        </p:txBody>
      </p:sp>
      <p:sp>
        <p:nvSpPr>
          <p:cNvPr id="3" name="Content Placeholder 2"/>
          <p:cNvSpPr>
            <a:spLocks noGrp="1"/>
          </p:cNvSpPr>
          <p:nvPr>
            <p:ph idx="1"/>
          </p:nvPr>
        </p:nvSpPr>
        <p:spPr/>
        <p:txBody>
          <a:bodyPr>
            <a:normAutofit fontScale="77500" lnSpcReduction="20000"/>
          </a:bodyPr>
          <a:lstStyle/>
          <a:p>
            <a:pPr marL="0" marR="0" algn="just">
              <a:lnSpc>
                <a:spcPct val="107000"/>
              </a:lnSpc>
              <a:spcBef>
                <a:spcPts val="300"/>
              </a:spcBef>
              <a:spcAft>
                <a:spcPts val="300"/>
              </a:spcAft>
            </a:pPr>
            <a:r>
              <a:rPr lang="vi-VN" dirty="0" smtClean="0">
                <a:effectLst/>
                <a:latin typeface="Times New Roman" panose="02020603050405020304" pitchFamily="18" charset="0"/>
                <a:ea typeface="Times New Roman" panose="02020603050405020304" pitchFamily="18" charset="0"/>
                <a:cs typeface="Times New Roman" panose="02020603050405020304" pitchFamily="18" charset="0"/>
              </a:rPr>
              <a:t>Chủ tịch UBND TP cũng đề nghị các bệnh viện đều phải xây dựng kịch bản và chuẩn bị mọi cơ sở vật chất, nhân lực để phòng, chống dịch. “Nếu có ca nhiễm phải thực hiện ngay việc khoanh vùng, cách ly theo quy mô phạm vi, thời gian phù hợp, nhanh chóng triển khai truy vết lịch sử tiếp xúc, xét nghiệm đồng loạt và cách ly tập trung” </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300"/>
              </a:spcBef>
              <a:spcAft>
                <a:spcPts val="300"/>
              </a:spcAft>
            </a:pPr>
            <a:r>
              <a:rPr lang="vi-VN" dirty="0" smtClean="0">
                <a:effectLst/>
                <a:latin typeface="Times New Roman" panose="02020603050405020304" pitchFamily="18" charset="0"/>
                <a:ea typeface="Times New Roman" panose="02020603050405020304" pitchFamily="18" charset="0"/>
                <a:cs typeface="Times New Roman" panose="02020603050405020304" pitchFamily="18" charset="0"/>
              </a:rPr>
              <a:t>Người đứng đầu chính quyền TP.HCM đề nghị bố trí các lực lượng tại các khu vực thường tập trung đông người để giải tán việc tập trung quá 30 người, ngoài các khu vực bệnh viện và trường học. “Làm việc hết sức linh hoạt, không tổ chức các cuộc họp, hội nghị đông người khi chưa cần thiết, không để công việc có thời hạn, các dịch vụ công phục vụ người dân và doanh nghiệp bị đình trệ” - ông Phong nói.</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300"/>
              </a:spcBef>
              <a:spcAft>
                <a:spcPts val="300"/>
              </a:spcAft>
            </a:pPr>
            <a:r>
              <a:rPr lang="vi-VN" dirty="0" smtClean="0">
                <a:effectLst/>
                <a:latin typeface="Times New Roman" panose="02020603050405020304" pitchFamily="18" charset="0"/>
                <a:ea typeface="Times New Roman" panose="02020603050405020304" pitchFamily="18" charset="0"/>
                <a:cs typeface="Times New Roman" panose="02020603050405020304" pitchFamily="18" charset="0"/>
              </a:rPr>
              <a:t>Về hỗ trợ doanh nghiệp gặp khó khăn do dịch, ông Phong giao Sở KH&amp;ĐT và Sở LĐ-TB&amp;XH TP tham mưu, đề xuất gói hỗ trợ lần hai cho các doanh nghiệp đang gặp khó khăn.</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598853353"/>
      </p:ext>
    </p:extLst>
  </p:cSld>
  <p:clrMapOvr>
    <a:masterClrMapping/>
  </p:clrMapOvr>
  <p:transition spd="med">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b="1" dirty="0" smtClean="0">
                <a:solidFill>
                  <a:srgbClr val="FF0000"/>
                </a:solidFill>
              </a:rPr>
              <a:t>HỌC SINH LƯU Ý:</a:t>
            </a:r>
            <a:endParaRPr lang="en-US" b="1" dirty="0">
              <a:solidFill>
                <a:srgbClr val="FF0000"/>
              </a:solidFill>
            </a:endParaRPr>
          </a:p>
        </p:txBody>
      </p:sp>
      <p:sp>
        <p:nvSpPr>
          <p:cNvPr id="3" name="Content Placeholder 2"/>
          <p:cNvSpPr>
            <a:spLocks noGrp="1"/>
          </p:cNvSpPr>
          <p:nvPr>
            <p:ph idx="1"/>
          </p:nvPr>
        </p:nvSpPr>
        <p:spPr>
          <a:xfrm>
            <a:off x="838200" y="1825625"/>
            <a:ext cx="10515600" cy="1174750"/>
          </a:xfrm>
        </p:spPr>
        <p:txBody>
          <a:bodyPr/>
          <a:lstStyle/>
          <a:p>
            <a:pPr marL="0" marR="0" algn="just">
              <a:lnSpc>
                <a:spcPct val="107000"/>
              </a:lnSpc>
              <a:spcBef>
                <a:spcPts val="300"/>
              </a:spcBef>
              <a:spcAft>
                <a:spcPts val="300"/>
              </a:spcAft>
            </a:pPr>
            <a:r>
              <a:rPr lang="vi-VN" b="1" u="sng" dirty="0" smtClean="0">
                <a:effectLst/>
                <a:latin typeface="Times New Roman" panose="02020603050405020304" pitchFamily="18" charset="0"/>
                <a:ea typeface="Times New Roman" panose="02020603050405020304" pitchFamily="18" charset="0"/>
                <a:cs typeface="Times New Roman" panose="02020603050405020304" pitchFamily="18" charset="0"/>
              </a:rPr>
              <a:t>Dặn dò</a:t>
            </a:r>
            <a:r>
              <a:rPr lang="vi-VN" b="1" dirty="0" smtClean="0">
                <a:effectLst/>
                <a:latin typeface="Times New Roman" panose="02020603050405020304" pitchFamily="18" charset="0"/>
                <a:ea typeface="Times New Roman" panose="02020603050405020304" pitchFamily="18" charset="0"/>
                <a:cs typeface="Times New Roman" panose="02020603050405020304" pitchFamily="18" charset="0"/>
              </a:rPr>
              <a:t>:Học sinh xem và viết bài vào tập,hoặc photo dán vào tập học và hoàn tất 3 câu hạn chót ngày 25/5/2021.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02210004"/>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813194919"/>
              </p:ext>
            </p:extLst>
          </p:nvPr>
        </p:nvGraphicFramePr>
        <p:xfrm>
          <a:off x="300038" y="19744"/>
          <a:ext cx="11701463" cy="6899277"/>
        </p:xfrm>
        <a:graphic>
          <a:graphicData uri="http://schemas.openxmlformats.org/drawingml/2006/table">
            <a:tbl>
              <a:tblPr firstRow="1" bandRow="1">
                <a:tableStyleId>{5C22544A-7EE6-4342-B048-85BDC9FD1C3A}</a:tableStyleId>
              </a:tblPr>
              <a:tblGrid>
                <a:gridCol w="1660093"/>
                <a:gridCol w="4279801"/>
                <a:gridCol w="1816606"/>
                <a:gridCol w="2078322"/>
                <a:gridCol w="1866641"/>
              </a:tblGrid>
              <a:tr h="532117">
                <a:tc>
                  <a:txBody>
                    <a:bodyPr/>
                    <a:lstStyle/>
                    <a:p>
                      <a:pPr marL="0" marR="0" algn="ctr">
                        <a:lnSpc>
                          <a:spcPct val="107000"/>
                        </a:lnSpc>
                        <a:spcBef>
                          <a:spcPts val="0"/>
                        </a:spcBef>
                        <a:spcAft>
                          <a:spcPts val="800"/>
                        </a:spcAft>
                      </a:pPr>
                      <a:r>
                        <a:rPr lang="en-US" sz="900">
                          <a:effectLst/>
                        </a:rPr>
                        <a:t>Loại đô thị</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6020" marR="66020" marT="33010" marB="33010"/>
                </a:tc>
                <a:tc>
                  <a:txBody>
                    <a:bodyPr/>
                    <a:lstStyle/>
                    <a:p>
                      <a:pPr marL="0" marR="0" algn="ctr">
                        <a:lnSpc>
                          <a:spcPct val="107000"/>
                        </a:lnSpc>
                        <a:spcBef>
                          <a:spcPts val="0"/>
                        </a:spcBef>
                        <a:spcAft>
                          <a:spcPts val="800"/>
                        </a:spcAft>
                      </a:pPr>
                      <a:r>
                        <a:rPr lang="en-US" sz="900">
                          <a:effectLst/>
                        </a:rPr>
                        <a:t>Chức năng</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6020" marR="66020" marT="33010" marB="33010"/>
                </a:tc>
                <a:tc>
                  <a:txBody>
                    <a:bodyPr/>
                    <a:lstStyle/>
                    <a:p>
                      <a:pPr marL="0" marR="0" algn="ctr">
                        <a:lnSpc>
                          <a:spcPct val="107000"/>
                        </a:lnSpc>
                        <a:spcBef>
                          <a:spcPts val="0"/>
                        </a:spcBef>
                        <a:spcAft>
                          <a:spcPts val="800"/>
                        </a:spcAft>
                      </a:pPr>
                      <a:r>
                        <a:rPr lang="en-US" sz="900">
                          <a:effectLst/>
                        </a:rPr>
                        <a:t>Quy mô dân số</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6020" marR="66020" marT="33010" marB="33010"/>
                </a:tc>
                <a:tc>
                  <a:txBody>
                    <a:bodyPr/>
                    <a:lstStyle/>
                    <a:p>
                      <a:pPr marL="0" marR="0" algn="ctr">
                        <a:lnSpc>
                          <a:spcPct val="107000"/>
                        </a:lnSpc>
                        <a:spcBef>
                          <a:spcPts val="0"/>
                        </a:spcBef>
                        <a:spcAft>
                          <a:spcPts val="800"/>
                        </a:spcAft>
                      </a:pPr>
                      <a:r>
                        <a:rPr lang="en-US" sz="900">
                          <a:effectLst/>
                        </a:rPr>
                        <a:t>Mật độ nội thành (người/km2)</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6020" marR="66020" marT="33010" marB="33010"/>
                </a:tc>
                <a:tc>
                  <a:txBody>
                    <a:bodyPr/>
                    <a:lstStyle/>
                    <a:p>
                      <a:pPr marL="0" marR="0" algn="ctr">
                        <a:lnSpc>
                          <a:spcPct val="107000"/>
                        </a:lnSpc>
                        <a:spcBef>
                          <a:spcPts val="0"/>
                        </a:spcBef>
                        <a:spcAft>
                          <a:spcPts val="800"/>
                        </a:spcAft>
                      </a:pPr>
                      <a:r>
                        <a:rPr lang="en-US" sz="900">
                          <a:effectLst/>
                        </a:rPr>
                        <a:t>Tỉ lệ dân cư phi NN</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6020" marR="66020" marT="33010" marB="33010"/>
                </a:tc>
              </a:tr>
              <a:tr h="1145570">
                <a:tc>
                  <a:txBody>
                    <a:bodyPr/>
                    <a:lstStyle/>
                    <a:p>
                      <a:pPr marL="0" marR="0">
                        <a:lnSpc>
                          <a:spcPct val="107000"/>
                        </a:lnSpc>
                        <a:spcBef>
                          <a:spcPts val="0"/>
                        </a:spcBef>
                        <a:spcAft>
                          <a:spcPts val="800"/>
                        </a:spcAft>
                      </a:pPr>
                      <a:r>
                        <a:rPr lang="en-US" sz="1600" dirty="0" err="1">
                          <a:effectLst/>
                        </a:rPr>
                        <a:t>Loại</a:t>
                      </a:r>
                      <a:r>
                        <a:rPr lang="en-US" sz="1600" dirty="0">
                          <a:effectLst/>
                        </a:rPr>
                        <a:t> 1</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6020" marR="66020" marT="33010" marB="33010"/>
                </a:tc>
                <a:tc>
                  <a:txBody>
                    <a:bodyPr/>
                    <a:lstStyle/>
                    <a:p>
                      <a:pPr marL="0" marR="0">
                        <a:lnSpc>
                          <a:spcPct val="107000"/>
                        </a:lnSpc>
                        <a:spcBef>
                          <a:spcPts val="0"/>
                        </a:spcBef>
                        <a:spcAft>
                          <a:spcPts val="800"/>
                        </a:spcAft>
                      </a:pPr>
                      <a:r>
                        <a:rPr lang="en-US" sz="1600" dirty="0" err="1">
                          <a:effectLst/>
                        </a:rPr>
                        <a:t>Đô</a:t>
                      </a:r>
                      <a:r>
                        <a:rPr lang="en-US" sz="1600" dirty="0">
                          <a:effectLst/>
                        </a:rPr>
                        <a:t> </a:t>
                      </a:r>
                      <a:r>
                        <a:rPr lang="en-US" sz="1600" dirty="0" err="1">
                          <a:effectLst/>
                        </a:rPr>
                        <a:t>thị</a:t>
                      </a:r>
                      <a:r>
                        <a:rPr lang="en-US" sz="1600" dirty="0">
                          <a:effectLst/>
                        </a:rPr>
                        <a:t> </a:t>
                      </a:r>
                      <a:r>
                        <a:rPr lang="en-US" sz="1600" dirty="0" err="1">
                          <a:effectLst/>
                        </a:rPr>
                        <a:t>với</a:t>
                      </a:r>
                      <a:r>
                        <a:rPr lang="en-US" sz="1600" dirty="0">
                          <a:effectLst/>
                        </a:rPr>
                        <a:t> </a:t>
                      </a:r>
                      <a:r>
                        <a:rPr lang="en-US" sz="1600" dirty="0" err="1">
                          <a:effectLst/>
                        </a:rPr>
                        <a:t>chức</a:t>
                      </a:r>
                      <a:r>
                        <a:rPr lang="en-US" sz="1600" dirty="0">
                          <a:effectLst/>
                        </a:rPr>
                        <a:t> </a:t>
                      </a:r>
                      <a:r>
                        <a:rPr lang="en-US" sz="1600" dirty="0" err="1">
                          <a:effectLst/>
                        </a:rPr>
                        <a:t>năng</a:t>
                      </a:r>
                      <a:r>
                        <a:rPr lang="en-US" sz="1600" dirty="0">
                          <a:effectLst/>
                        </a:rPr>
                        <a:t> </a:t>
                      </a:r>
                      <a:r>
                        <a:rPr lang="en-US" sz="1600" dirty="0" err="1">
                          <a:effectLst/>
                        </a:rPr>
                        <a:t>là</a:t>
                      </a:r>
                      <a:r>
                        <a:rPr lang="en-US" sz="1600" dirty="0">
                          <a:effectLst/>
                        </a:rPr>
                        <a:t> </a:t>
                      </a:r>
                      <a:r>
                        <a:rPr lang="en-US" sz="1600" dirty="0" err="1">
                          <a:effectLst/>
                        </a:rPr>
                        <a:t>trung</a:t>
                      </a:r>
                      <a:r>
                        <a:rPr lang="en-US" sz="1600" dirty="0">
                          <a:effectLst/>
                        </a:rPr>
                        <a:t> </a:t>
                      </a:r>
                      <a:r>
                        <a:rPr lang="en-US" sz="1600" dirty="0" err="1">
                          <a:effectLst/>
                        </a:rPr>
                        <a:t>tâm</a:t>
                      </a:r>
                      <a:r>
                        <a:rPr lang="en-US" sz="1600" dirty="0">
                          <a:effectLst/>
                        </a:rPr>
                        <a:t> </a:t>
                      </a:r>
                      <a:r>
                        <a:rPr lang="en-US" sz="1600" dirty="0" err="1">
                          <a:effectLst/>
                        </a:rPr>
                        <a:t>chính</a:t>
                      </a:r>
                      <a:r>
                        <a:rPr lang="en-US" sz="1600" dirty="0">
                          <a:effectLst/>
                        </a:rPr>
                        <a:t> </a:t>
                      </a:r>
                      <a:r>
                        <a:rPr lang="en-US" sz="1600" dirty="0" err="1">
                          <a:effectLst/>
                        </a:rPr>
                        <a:t>tâm</a:t>
                      </a:r>
                      <a:r>
                        <a:rPr lang="en-US" sz="1600" dirty="0">
                          <a:effectLst/>
                        </a:rPr>
                        <a:t> </a:t>
                      </a:r>
                      <a:r>
                        <a:rPr lang="en-US" sz="1600" dirty="0" err="1">
                          <a:effectLst/>
                        </a:rPr>
                        <a:t>chính</a:t>
                      </a:r>
                      <a:r>
                        <a:rPr lang="en-US" sz="1600" dirty="0">
                          <a:effectLst/>
                        </a:rPr>
                        <a:t> </a:t>
                      </a:r>
                      <a:r>
                        <a:rPr lang="en-US" sz="1600" dirty="0" err="1">
                          <a:effectLst/>
                        </a:rPr>
                        <a:t>trị</a:t>
                      </a:r>
                      <a:r>
                        <a:rPr lang="en-US" sz="1600" dirty="0">
                          <a:effectLst/>
                        </a:rPr>
                        <a:t> </a:t>
                      </a:r>
                      <a:r>
                        <a:rPr lang="en-US" sz="1600" dirty="0" err="1">
                          <a:effectLst/>
                        </a:rPr>
                        <a:t>kinh</a:t>
                      </a:r>
                      <a:r>
                        <a:rPr lang="en-US" sz="1600" dirty="0">
                          <a:effectLst/>
                        </a:rPr>
                        <a:t> </a:t>
                      </a:r>
                      <a:r>
                        <a:rPr lang="en-US" sz="1600" dirty="0" err="1">
                          <a:effectLst/>
                        </a:rPr>
                        <a:t>tế-văn</a:t>
                      </a:r>
                      <a:r>
                        <a:rPr lang="en-US" sz="1600" dirty="0">
                          <a:effectLst/>
                        </a:rPr>
                        <a:t> </a:t>
                      </a:r>
                      <a:r>
                        <a:rPr lang="en-US" sz="1600" dirty="0" err="1">
                          <a:effectLst/>
                        </a:rPr>
                        <a:t>hóa-khoa</a:t>
                      </a:r>
                      <a:r>
                        <a:rPr lang="en-US" sz="1600" dirty="0">
                          <a:effectLst/>
                        </a:rPr>
                        <a:t> </a:t>
                      </a:r>
                      <a:r>
                        <a:rPr lang="en-US" sz="1600" dirty="0" err="1">
                          <a:effectLst/>
                        </a:rPr>
                        <a:t>học-kỹ</a:t>
                      </a:r>
                      <a:r>
                        <a:rPr lang="en-US" sz="1600" dirty="0">
                          <a:effectLst/>
                        </a:rPr>
                        <a:t> </a:t>
                      </a:r>
                      <a:r>
                        <a:rPr lang="en-US" sz="1600" dirty="0" err="1">
                          <a:effectLst/>
                        </a:rPr>
                        <a:t>thuật-đào</a:t>
                      </a:r>
                      <a:r>
                        <a:rPr lang="en-US" sz="1600" dirty="0">
                          <a:effectLst/>
                        </a:rPr>
                        <a:t> </a:t>
                      </a:r>
                      <a:r>
                        <a:rPr lang="en-US" sz="1600" dirty="0" err="1">
                          <a:effectLst/>
                        </a:rPr>
                        <a:t>tạo</a:t>
                      </a:r>
                      <a:r>
                        <a:rPr lang="en-US" sz="1600" dirty="0">
                          <a:effectLst/>
                        </a:rPr>
                        <a:t> du </a:t>
                      </a:r>
                      <a:r>
                        <a:rPr lang="en-US" sz="1600" dirty="0" err="1">
                          <a:effectLst/>
                        </a:rPr>
                        <a:t>lịch</a:t>
                      </a:r>
                      <a:r>
                        <a:rPr lang="en-US" sz="1600" dirty="0">
                          <a:effectLst/>
                        </a:rPr>
                        <a:t> </a:t>
                      </a:r>
                      <a:r>
                        <a:rPr lang="en-US" sz="1600" dirty="0" err="1">
                          <a:effectLst/>
                        </a:rPr>
                        <a:t>dịch</a:t>
                      </a:r>
                      <a:r>
                        <a:rPr lang="en-US" sz="1600" dirty="0">
                          <a:effectLst/>
                        </a:rPr>
                        <a:t> </a:t>
                      </a:r>
                      <a:r>
                        <a:rPr lang="en-US" sz="1600" dirty="0" err="1">
                          <a:effectLst/>
                        </a:rPr>
                        <a:t>vụ,đầu</a:t>
                      </a:r>
                      <a:r>
                        <a:rPr lang="en-US" sz="1600" dirty="0">
                          <a:effectLst/>
                        </a:rPr>
                        <a:t> </a:t>
                      </a:r>
                      <a:r>
                        <a:rPr lang="en-US" sz="1600" dirty="0" err="1">
                          <a:effectLst/>
                        </a:rPr>
                        <a:t>mối</a:t>
                      </a:r>
                      <a:r>
                        <a:rPr lang="en-US" sz="1600" dirty="0">
                          <a:effectLst/>
                        </a:rPr>
                        <a:t> </a:t>
                      </a:r>
                      <a:r>
                        <a:rPr lang="en-US" sz="1600" dirty="0" err="1">
                          <a:effectLst/>
                        </a:rPr>
                        <a:t>giao</a:t>
                      </a:r>
                      <a:r>
                        <a:rPr lang="en-US" sz="1600" dirty="0">
                          <a:effectLst/>
                        </a:rPr>
                        <a:t> </a:t>
                      </a:r>
                      <a:r>
                        <a:rPr lang="en-US" sz="1600" dirty="0" err="1">
                          <a:effectLst/>
                        </a:rPr>
                        <a:t>thông</a:t>
                      </a:r>
                      <a:r>
                        <a:rPr lang="en-US" sz="1600" dirty="0">
                          <a:effectLst/>
                        </a:rPr>
                        <a:t>  </a:t>
                      </a:r>
                      <a:r>
                        <a:rPr lang="en-US" sz="1600" dirty="0" err="1">
                          <a:effectLst/>
                        </a:rPr>
                        <a:t>phát</a:t>
                      </a:r>
                      <a:r>
                        <a:rPr lang="en-US" sz="1600" dirty="0">
                          <a:effectLst/>
                        </a:rPr>
                        <a:t> </a:t>
                      </a:r>
                      <a:r>
                        <a:rPr lang="en-US" sz="1600" dirty="0" err="1">
                          <a:effectLst/>
                        </a:rPr>
                        <a:t>triển</a:t>
                      </a:r>
                      <a:r>
                        <a:rPr lang="en-US" sz="1600" dirty="0">
                          <a:effectLst/>
                        </a:rPr>
                        <a:t> </a:t>
                      </a:r>
                      <a:r>
                        <a:rPr lang="en-US" sz="1600" dirty="0" err="1">
                          <a:effectLst/>
                        </a:rPr>
                        <a:t>nhất</a:t>
                      </a:r>
                      <a:r>
                        <a:rPr lang="en-US" sz="1600" dirty="0">
                          <a:effectLst/>
                        </a:rPr>
                        <a:t> </a:t>
                      </a:r>
                      <a:r>
                        <a:rPr lang="en-US" sz="1600" dirty="0" err="1">
                          <a:effectLst/>
                        </a:rPr>
                        <a:t>trong</a:t>
                      </a:r>
                      <a:r>
                        <a:rPr lang="en-US" sz="1600" dirty="0">
                          <a:effectLst/>
                        </a:rPr>
                        <a:t> </a:t>
                      </a:r>
                      <a:r>
                        <a:rPr lang="en-US" sz="1600" dirty="0" err="1">
                          <a:effectLst/>
                        </a:rPr>
                        <a:t>toàn</a:t>
                      </a:r>
                      <a:r>
                        <a:rPr lang="en-US" sz="1600" dirty="0">
                          <a:effectLst/>
                        </a:rPr>
                        <a:t> </a:t>
                      </a:r>
                      <a:r>
                        <a:rPr lang="en-US" sz="1600" dirty="0" err="1">
                          <a:effectLst/>
                        </a:rPr>
                        <a:t>Tỉnh</a:t>
                      </a:r>
                      <a:r>
                        <a:rPr lang="en-US" sz="1600" dirty="0">
                          <a:effectLst/>
                        </a:rPr>
                        <a:t> </a:t>
                      </a:r>
                      <a:r>
                        <a:rPr lang="en-US" sz="1600" dirty="0" err="1">
                          <a:effectLst/>
                        </a:rPr>
                        <a:t>thành</a:t>
                      </a:r>
                      <a:r>
                        <a:rPr lang="en-US" sz="1600" dirty="0">
                          <a:effectLst/>
                        </a:rPr>
                        <a:t> </a:t>
                      </a:r>
                      <a:r>
                        <a:rPr lang="en-US" sz="1600" dirty="0" err="1">
                          <a:effectLst/>
                        </a:rPr>
                        <a:t>của</a:t>
                      </a:r>
                      <a:r>
                        <a:rPr lang="en-US" sz="1600" dirty="0">
                          <a:effectLst/>
                        </a:rPr>
                        <a:t> </a:t>
                      </a:r>
                      <a:r>
                        <a:rPr lang="en-US" sz="1600" dirty="0" err="1">
                          <a:effectLst/>
                        </a:rPr>
                        <a:t>cả</a:t>
                      </a:r>
                      <a:r>
                        <a:rPr lang="en-US" sz="1600" dirty="0">
                          <a:effectLst/>
                        </a:rPr>
                        <a:t> </a:t>
                      </a:r>
                      <a:r>
                        <a:rPr lang="en-US" sz="1600" dirty="0" err="1">
                          <a:effectLst/>
                        </a:rPr>
                        <a:t>nước</a:t>
                      </a:r>
                      <a:r>
                        <a:rPr lang="en-US" sz="1600" dirty="0">
                          <a:effectLst/>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6020" marR="66020" marT="33010" marB="33010"/>
                </a:tc>
                <a:tc>
                  <a:txBody>
                    <a:bodyPr/>
                    <a:lstStyle/>
                    <a:p>
                      <a:pPr marL="0" marR="0">
                        <a:lnSpc>
                          <a:spcPct val="107000"/>
                        </a:lnSpc>
                        <a:spcBef>
                          <a:spcPts val="0"/>
                        </a:spcBef>
                        <a:spcAft>
                          <a:spcPts val="800"/>
                        </a:spcAft>
                      </a:pPr>
                      <a:r>
                        <a:rPr lang="en-US" sz="1600">
                          <a:effectLst/>
                        </a:rPr>
                        <a:t>5.286.453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6020" marR="66020" marT="33010" marB="33010"/>
                </a:tc>
                <a:tc>
                  <a:txBody>
                    <a:bodyPr/>
                    <a:lstStyle/>
                    <a:p>
                      <a:pPr marL="0" marR="0">
                        <a:lnSpc>
                          <a:spcPct val="107000"/>
                        </a:lnSpc>
                        <a:spcBef>
                          <a:spcPts val="0"/>
                        </a:spcBef>
                        <a:spcAft>
                          <a:spcPts val="800"/>
                        </a:spcAft>
                      </a:pPr>
                      <a:r>
                        <a:rPr lang="en-US" sz="1600">
                          <a:effectLst/>
                        </a:rPr>
                        <a:t>&gt;1200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6020" marR="66020" marT="33010" marB="33010"/>
                </a:tc>
                <a:tc>
                  <a:txBody>
                    <a:bodyPr/>
                    <a:lstStyle/>
                    <a:p>
                      <a:pPr marL="0" marR="0">
                        <a:lnSpc>
                          <a:spcPct val="107000"/>
                        </a:lnSpc>
                        <a:spcBef>
                          <a:spcPts val="0"/>
                        </a:spcBef>
                        <a:spcAft>
                          <a:spcPts val="800"/>
                        </a:spcAft>
                      </a:pPr>
                      <a:r>
                        <a:rPr lang="en-US" sz="1600">
                          <a:effectLst/>
                        </a:rPr>
                        <a:t>&gt;85%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6020" marR="66020" marT="33010" marB="33010"/>
                </a:tc>
              </a:tr>
              <a:tr h="1298983">
                <a:tc>
                  <a:txBody>
                    <a:bodyPr/>
                    <a:lstStyle/>
                    <a:p>
                      <a:pPr marL="0" marR="0">
                        <a:lnSpc>
                          <a:spcPct val="107000"/>
                        </a:lnSpc>
                        <a:spcBef>
                          <a:spcPts val="0"/>
                        </a:spcBef>
                        <a:spcAft>
                          <a:spcPts val="800"/>
                        </a:spcAft>
                      </a:pPr>
                      <a:r>
                        <a:rPr lang="en-US" sz="1600">
                          <a:effectLst/>
                        </a:rPr>
                        <a:t>Loại 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6020" marR="66020" marT="33010" marB="33010"/>
                </a:tc>
                <a:tc>
                  <a:txBody>
                    <a:bodyPr/>
                    <a:lstStyle/>
                    <a:p>
                      <a:pPr marL="0" marR="0">
                        <a:lnSpc>
                          <a:spcPct val="107000"/>
                        </a:lnSpc>
                        <a:spcBef>
                          <a:spcPts val="0"/>
                        </a:spcBef>
                        <a:spcAft>
                          <a:spcPts val="800"/>
                        </a:spcAft>
                      </a:pPr>
                      <a:r>
                        <a:rPr lang="en-US" sz="1600" dirty="0" err="1">
                          <a:effectLst/>
                        </a:rPr>
                        <a:t>Đô</a:t>
                      </a:r>
                      <a:r>
                        <a:rPr lang="en-US" sz="1600" dirty="0">
                          <a:effectLst/>
                        </a:rPr>
                        <a:t> </a:t>
                      </a:r>
                      <a:r>
                        <a:rPr lang="en-US" sz="1600" dirty="0" err="1">
                          <a:effectLst/>
                        </a:rPr>
                        <a:t>thị</a:t>
                      </a:r>
                      <a:r>
                        <a:rPr lang="en-US" sz="1600" dirty="0">
                          <a:effectLst/>
                        </a:rPr>
                        <a:t> </a:t>
                      </a:r>
                      <a:r>
                        <a:rPr lang="en-US" sz="1600" dirty="0" err="1">
                          <a:effectLst/>
                        </a:rPr>
                        <a:t>với</a:t>
                      </a:r>
                      <a:r>
                        <a:rPr lang="en-US" sz="1600" dirty="0">
                          <a:effectLst/>
                        </a:rPr>
                        <a:t> </a:t>
                      </a:r>
                      <a:r>
                        <a:rPr lang="en-US" sz="1600" dirty="0" err="1">
                          <a:effectLst/>
                        </a:rPr>
                        <a:t>chức</a:t>
                      </a:r>
                      <a:r>
                        <a:rPr lang="en-US" sz="1600" dirty="0">
                          <a:effectLst/>
                        </a:rPr>
                        <a:t> </a:t>
                      </a:r>
                      <a:r>
                        <a:rPr lang="en-US" sz="1600" dirty="0" err="1">
                          <a:effectLst/>
                        </a:rPr>
                        <a:t>năng</a:t>
                      </a:r>
                      <a:r>
                        <a:rPr lang="en-US" sz="1600" dirty="0">
                          <a:effectLst/>
                        </a:rPr>
                        <a:t> </a:t>
                      </a:r>
                      <a:r>
                        <a:rPr lang="en-US" sz="1600" dirty="0" err="1">
                          <a:effectLst/>
                        </a:rPr>
                        <a:t>thúc</a:t>
                      </a:r>
                      <a:r>
                        <a:rPr lang="en-US" sz="1600" dirty="0">
                          <a:effectLst/>
                        </a:rPr>
                        <a:t> </a:t>
                      </a:r>
                      <a:r>
                        <a:rPr lang="en-US" sz="1600" dirty="0" err="1">
                          <a:effectLst/>
                        </a:rPr>
                        <a:t>đẩy</a:t>
                      </a:r>
                      <a:r>
                        <a:rPr lang="en-US" sz="1600" dirty="0">
                          <a:effectLst/>
                        </a:rPr>
                        <a:t> </a:t>
                      </a:r>
                      <a:r>
                        <a:rPr lang="en-US" sz="1600" dirty="0" err="1">
                          <a:effectLst/>
                        </a:rPr>
                        <a:t>sự</a:t>
                      </a:r>
                      <a:r>
                        <a:rPr lang="en-US" sz="1600" dirty="0">
                          <a:effectLst/>
                        </a:rPr>
                        <a:t> </a:t>
                      </a:r>
                      <a:r>
                        <a:rPr lang="en-US" sz="1600" dirty="0" err="1">
                          <a:effectLst/>
                        </a:rPr>
                        <a:t>phát</a:t>
                      </a:r>
                      <a:r>
                        <a:rPr lang="en-US" sz="1600" dirty="0">
                          <a:effectLst/>
                        </a:rPr>
                        <a:t> </a:t>
                      </a:r>
                      <a:r>
                        <a:rPr lang="en-US" sz="1600" dirty="0" err="1">
                          <a:effectLst/>
                        </a:rPr>
                        <a:t>triển</a:t>
                      </a:r>
                      <a:r>
                        <a:rPr lang="en-US" sz="1600" dirty="0">
                          <a:effectLst/>
                        </a:rPr>
                        <a:t> </a:t>
                      </a:r>
                      <a:r>
                        <a:rPr lang="en-US" sz="1600" dirty="0" err="1">
                          <a:effectLst/>
                        </a:rPr>
                        <a:t>kinh</a:t>
                      </a:r>
                      <a:r>
                        <a:rPr lang="en-US" sz="1600" dirty="0">
                          <a:effectLst/>
                        </a:rPr>
                        <a:t> </a:t>
                      </a:r>
                      <a:r>
                        <a:rPr lang="en-US" sz="1600" dirty="0" err="1">
                          <a:effectLst/>
                        </a:rPr>
                        <a:t>tế</a:t>
                      </a:r>
                      <a:r>
                        <a:rPr lang="en-US" sz="1600" dirty="0">
                          <a:effectLst/>
                        </a:rPr>
                        <a:t> </a:t>
                      </a:r>
                      <a:r>
                        <a:rPr lang="en-US" sz="1600" dirty="0" err="1">
                          <a:effectLst/>
                        </a:rPr>
                        <a:t>là</a:t>
                      </a:r>
                      <a:r>
                        <a:rPr lang="en-US" sz="1600" dirty="0">
                          <a:effectLst/>
                        </a:rPr>
                        <a:t> </a:t>
                      </a:r>
                      <a:r>
                        <a:rPr lang="en-US" sz="1600" dirty="0" err="1">
                          <a:effectLst/>
                        </a:rPr>
                        <a:t>trung</a:t>
                      </a:r>
                      <a:r>
                        <a:rPr lang="en-US" sz="1600" dirty="0">
                          <a:effectLst/>
                        </a:rPr>
                        <a:t> </a:t>
                      </a:r>
                      <a:r>
                        <a:rPr lang="en-US" sz="1600" dirty="0" err="1">
                          <a:effectLst/>
                        </a:rPr>
                        <a:t>tâm</a:t>
                      </a:r>
                      <a:r>
                        <a:rPr lang="en-US" sz="1600" dirty="0">
                          <a:effectLst/>
                        </a:rPr>
                        <a:t> </a:t>
                      </a:r>
                      <a:r>
                        <a:rPr lang="en-US" sz="1600" dirty="0" err="1">
                          <a:effectLst/>
                        </a:rPr>
                        <a:t>chính</a:t>
                      </a:r>
                      <a:r>
                        <a:rPr lang="en-US" sz="1600" dirty="0">
                          <a:effectLst/>
                        </a:rPr>
                        <a:t> </a:t>
                      </a:r>
                      <a:r>
                        <a:rPr lang="en-US" sz="1600" dirty="0" err="1">
                          <a:effectLst/>
                        </a:rPr>
                        <a:t>tâm</a:t>
                      </a:r>
                      <a:r>
                        <a:rPr lang="en-US" sz="1600" dirty="0">
                          <a:effectLst/>
                        </a:rPr>
                        <a:t> </a:t>
                      </a:r>
                      <a:r>
                        <a:rPr lang="en-US" sz="1600" dirty="0" err="1">
                          <a:effectLst/>
                        </a:rPr>
                        <a:t>chính</a:t>
                      </a:r>
                      <a:r>
                        <a:rPr lang="en-US" sz="1600" dirty="0">
                          <a:effectLst/>
                        </a:rPr>
                        <a:t> </a:t>
                      </a:r>
                      <a:r>
                        <a:rPr lang="en-US" sz="1600" dirty="0" err="1">
                          <a:effectLst/>
                        </a:rPr>
                        <a:t>trị</a:t>
                      </a:r>
                      <a:r>
                        <a:rPr lang="en-US" sz="1600" dirty="0">
                          <a:effectLst/>
                        </a:rPr>
                        <a:t> </a:t>
                      </a:r>
                      <a:r>
                        <a:rPr lang="en-US" sz="1600" dirty="0" err="1">
                          <a:effectLst/>
                        </a:rPr>
                        <a:t>kinh</a:t>
                      </a:r>
                      <a:r>
                        <a:rPr lang="en-US" sz="1600" dirty="0">
                          <a:effectLst/>
                        </a:rPr>
                        <a:t> </a:t>
                      </a:r>
                      <a:r>
                        <a:rPr lang="en-US" sz="1600" dirty="0" err="1">
                          <a:effectLst/>
                        </a:rPr>
                        <a:t>tế-văn</a:t>
                      </a:r>
                      <a:r>
                        <a:rPr lang="en-US" sz="1600" dirty="0">
                          <a:effectLst/>
                        </a:rPr>
                        <a:t> </a:t>
                      </a:r>
                      <a:r>
                        <a:rPr lang="en-US" sz="1600" dirty="0" err="1">
                          <a:effectLst/>
                        </a:rPr>
                        <a:t>hóa-khoa</a:t>
                      </a:r>
                      <a:r>
                        <a:rPr lang="en-US" sz="1600" dirty="0">
                          <a:effectLst/>
                        </a:rPr>
                        <a:t> </a:t>
                      </a:r>
                      <a:r>
                        <a:rPr lang="en-US" sz="1600" dirty="0" err="1">
                          <a:effectLst/>
                        </a:rPr>
                        <a:t>học-kỹ</a:t>
                      </a:r>
                      <a:r>
                        <a:rPr lang="en-US" sz="1600" dirty="0">
                          <a:effectLst/>
                        </a:rPr>
                        <a:t> </a:t>
                      </a:r>
                      <a:r>
                        <a:rPr lang="en-US" sz="1600" dirty="0" err="1">
                          <a:effectLst/>
                        </a:rPr>
                        <a:t>thuật-đào</a:t>
                      </a:r>
                      <a:r>
                        <a:rPr lang="en-US" sz="1600" dirty="0">
                          <a:effectLst/>
                        </a:rPr>
                        <a:t> </a:t>
                      </a:r>
                      <a:r>
                        <a:rPr lang="en-US" sz="1600" dirty="0" err="1">
                          <a:effectLst/>
                        </a:rPr>
                        <a:t>tạo</a:t>
                      </a:r>
                      <a:r>
                        <a:rPr lang="en-US" sz="1600" dirty="0">
                          <a:effectLst/>
                        </a:rPr>
                        <a:t> du </a:t>
                      </a:r>
                      <a:r>
                        <a:rPr lang="en-US" sz="1600" dirty="0" err="1">
                          <a:effectLst/>
                        </a:rPr>
                        <a:t>lịch</a:t>
                      </a:r>
                      <a:r>
                        <a:rPr lang="en-US" sz="1600" dirty="0">
                          <a:effectLst/>
                        </a:rPr>
                        <a:t> </a:t>
                      </a:r>
                      <a:r>
                        <a:rPr lang="en-US" sz="1600" dirty="0" err="1">
                          <a:effectLst/>
                        </a:rPr>
                        <a:t>dịch</a:t>
                      </a:r>
                      <a:r>
                        <a:rPr lang="en-US" sz="1600" dirty="0">
                          <a:effectLst/>
                        </a:rPr>
                        <a:t> </a:t>
                      </a:r>
                      <a:r>
                        <a:rPr lang="en-US" sz="1600" dirty="0" err="1">
                          <a:effectLst/>
                        </a:rPr>
                        <a:t>vụ,đầu</a:t>
                      </a:r>
                      <a:r>
                        <a:rPr lang="en-US" sz="1600" dirty="0">
                          <a:effectLst/>
                        </a:rPr>
                        <a:t> </a:t>
                      </a:r>
                      <a:r>
                        <a:rPr lang="en-US" sz="1600" dirty="0" err="1">
                          <a:effectLst/>
                        </a:rPr>
                        <a:t>mối</a:t>
                      </a:r>
                      <a:r>
                        <a:rPr lang="en-US" sz="1600" dirty="0">
                          <a:effectLst/>
                        </a:rPr>
                        <a:t> </a:t>
                      </a:r>
                      <a:r>
                        <a:rPr lang="en-US" sz="1600" dirty="0" err="1">
                          <a:effectLst/>
                        </a:rPr>
                        <a:t>giao</a:t>
                      </a:r>
                      <a:r>
                        <a:rPr lang="en-US" sz="1600" dirty="0">
                          <a:effectLst/>
                        </a:rPr>
                        <a:t> </a:t>
                      </a:r>
                      <a:r>
                        <a:rPr lang="en-US" sz="1600" dirty="0" err="1">
                          <a:effectLst/>
                        </a:rPr>
                        <a:t>thông</a:t>
                      </a:r>
                      <a:r>
                        <a:rPr lang="en-US" sz="1600" dirty="0">
                          <a:effectLst/>
                        </a:rPr>
                        <a:t>  </a:t>
                      </a:r>
                      <a:r>
                        <a:rPr lang="en-US" sz="1600" dirty="0" err="1">
                          <a:effectLst/>
                        </a:rPr>
                        <a:t>phát</a:t>
                      </a:r>
                      <a:r>
                        <a:rPr lang="en-US" sz="1600" dirty="0">
                          <a:effectLst/>
                        </a:rPr>
                        <a:t> </a:t>
                      </a:r>
                      <a:r>
                        <a:rPr lang="en-US" sz="1600" dirty="0" err="1">
                          <a:effectLst/>
                        </a:rPr>
                        <a:t>triển</a:t>
                      </a:r>
                      <a:r>
                        <a:rPr lang="en-US" sz="1600" dirty="0">
                          <a:effectLst/>
                        </a:rPr>
                        <a:t> 1 </a:t>
                      </a:r>
                      <a:r>
                        <a:rPr lang="en-US" sz="1600" dirty="0" err="1">
                          <a:effectLst/>
                        </a:rPr>
                        <a:t>vùng</a:t>
                      </a:r>
                      <a:r>
                        <a:rPr lang="en-US" sz="1600" dirty="0">
                          <a:effectLst/>
                        </a:rPr>
                        <a:t>  </a:t>
                      </a:r>
                      <a:r>
                        <a:rPr lang="en-US" sz="1600" dirty="0" err="1">
                          <a:effectLst/>
                        </a:rPr>
                        <a:t>trong</a:t>
                      </a:r>
                      <a:r>
                        <a:rPr lang="en-US" sz="1600" dirty="0">
                          <a:effectLst/>
                        </a:rPr>
                        <a:t>  </a:t>
                      </a:r>
                      <a:r>
                        <a:rPr lang="en-US" sz="1600" dirty="0" err="1">
                          <a:effectLst/>
                        </a:rPr>
                        <a:t>Tỉnh</a:t>
                      </a:r>
                      <a:r>
                        <a:rPr lang="en-US" sz="1600" dirty="0">
                          <a:effectLst/>
                        </a:rPr>
                        <a:t> </a:t>
                      </a:r>
                      <a:r>
                        <a:rPr lang="en-US" sz="1600" dirty="0" err="1">
                          <a:effectLst/>
                        </a:rPr>
                        <a:t>thành</a:t>
                      </a:r>
                      <a:r>
                        <a:rPr lang="en-US" sz="1600" dirty="0">
                          <a:effectLst/>
                        </a:rPr>
                        <a:t> </a:t>
                      </a:r>
                      <a:r>
                        <a:rPr lang="en-US" sz="1600" dirty="0" err="1">
                          <a:effectLst/>
                        </a:rPr>
                        <a:t>và</a:t>
                      </a:r>
                      <a:r>
                        <a:rPr lang="en-US" sz="1600" dirty="0">
                          <a:effectLst/>
                        </a:rPr>
                        <a:t> </a:t>
                      </a:r>
                      <a:r>
                        <a:rPr lang="en-US" sz="1600" dirty="0" err="1">
                          <a:effectLst/>
                        </a:rPr>
                        <a:t>thúc</a:t>
                      </a:r>
                      <a:r>
                        <a:rPr lang="en-US" sz="1600" dirty="0">
                          <a:effectLst/>
                        </a:rPr>
                        <a:t> </a:t>
                      </a:r>
                      <a:r>
                        <a:rPr lang="en-US" sz="1600" dirty="0" err="1">
                          <a:effectLst/>
                        </a:rPr>
                        <a:t>đẩy</a:t>
                      </a:r>
                      <a:r>
                        <a:rPr lang="en-US" sz="1600" dirty="0">
                          <a:effectLst/>
                        </a:rPr>
                        <a:t> </a:t>
                      </a:r>
                      <a:r>
                        <a:rPr lang="en-US" sz="1600" dirty="0" err="1">
                          <a:effectLst/>
                        </a:rPr>
                        <a:t>phát</a:t>
                      </a:r>
                      <a:r>
                        <a:rPr lang="en-US" sz="1600" dirty="0">
                          <a:effectLst/>
                        </a:rPr>
                        <a:t> </a:t>
                      </a:r>
                      <a:r>
                        <a:rPr lang="en-US" sz="1600" dirty="0" err="1">
                          <a:effectLst/>
                        </a:rPr>
                        <a:t>triển</a:t>
                      </a:r>
                      <a:r>
                        <a:rPr lang="en-US" sz="1600" dirty="0">
                          <a:effectLst/>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6020" marR="66020" marT="33010" marB="33010"/>
                </a:tc>
                <a:tc>
                  <a:txBody>
                    <a:bodyPr/>
                    <a:lstStyle/>
                    <a:p>
                      <a:pPr marL="0" marR="0">
                        <a:lnSpc>
                          <a:spcPct val="107000"/>
                        </a:lnSpc>
                        <a:spcBef>
                          <a:spcPts val="0"/>
                        </a:spcBef>
                        <a:spcAft>
                          <a:spcPts val="800"/>
                        </a:spcAft>
                      </a:pPr>
                      <a:r>
                        <a:rPr lang="en-US" sz="1600" dirty="0">
                          <a:effectLst/>
                        </a:rPr>
                        <a:t>3.538.283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6020" marR="66020" marT="33010" marB="33010"/>
                </a:tc>
                <a:tc>
                  <a:txBody>
                    <a:bodyPr/>
                    <a:lstStyle/>
                    <a:p>
                      <a:pPr marL="0" marR="0">
                        <a:lnSpc>
                          <a:spcPct val="107000"/>
                        </a:lnSpc>
                        <a:spcBef>
                          <a:spcPts val="0"/>
                        </a:spcBef>
                        <a:spcAft>
                          <a:spcPts val="800"/>
                        </a:spcAft>
                      </a:pPr>
                      <a:r>
                        <a:rPr lang="en-US" sz="1600">
                          <a:effectLst/>
                        </a:rPr>
                        <a:t>&gt;1000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6020" marR="66020" marT="33010" marB="33010"/>
                </a:tc>
                <a:tc>
                  <a:txBody>
                    <a:bodyPr/>
                    <a:lstStyle/>
                    <a:p>
                      <a:pPr marL="0" marR="0">
                        <a:lnSpc>
                          <a:spcPct val="107000"/>
                        </a:lnSpc>
                        <a:spcBef>
                          <a:spcPts val="0"/>
                        </a:spcBef>
                        <a:spcAft>
                          <a:spcPts val="800"/>
                        </a:spcAft>
                      </a:pPr>
                      <a:r>
                        <a:rPr lang="en-US" sz="1600">
                          <a:effectLst/>
                        </a:rPr>
                        <a:t>&gt;80%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6020" marR="66020" marT="33010" marB="33010"/>
                </a:tc>
              </a:tr>
              <a:tr h="1298983">
                <a:tc>
                  <a:txBody>
                    <a:bodyPr/>
                    <a:lstStyle/>
                    <a:p>
                      <a:pPr marL="0" marR="0">
                        <a:lnSpc>
                          <a:spcPct val="107000"/>
                        </a:lnSpc>
                        <a:spcBef>
                          <a:spcPts val="0"/>
                        </a:spcBef>
                        <a:spcAft>
                          <a:spcPts val="800"/>
                        </a:spcAft>
                      </a:pPr>
                      <a:r>
                        <a:rPr lang="en-US" sz="1600">
                          <a:effectLst/>
                        </a:rPr>
                        <a:t>Loại 3(B)</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6020" marR="66020" marT="33010" marB="33010"/>
                </a:tc>
                <a:tc>
                  <a:txBody>
                    <a:bodyPr/>
                    <a:lstStyle/>
                    <a:p>
                      <a:pPr marL="0" marR="0">
                        <a:lnSpc>
                          <a:spcPct val="107000"/>
                        </a:lnSpc>
                        <a:spcBef>
                          <a:spcPts val="0"/>
                        </a:spcBef>
                        <a:spcAft>
                          <a:spcPts val="800"/>
                        </a:spcAft>
                      </a:pPr>
                      <a:r>
                        <a:rPr lang="en-US" sz="1600">
                          <a:effectLst/>
                        </a:rPr>
                        <a:t>Đô thị với chức năng thúc đẩy sự phát triển kinh tế là trung tâm chính tâm chính trị kinh tế-văn hóa-khoa học-kỹ thuật-đào tạo du lịch,đầu mối giao thông  phát triển 1 vùng,lĩnh vực nào đó  trong  Tỉnh thành và thúc đẩy phát triển tỉnh đó.</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6020" marR="66020" marT="33010" marB="33010"/>
                </a:tc>
                <a:tc>
                  <a:txBody>
                    <a:bodyPr/>
                    <a:lstStyle/>
                    <a:p>
                      <a:pPr marL="0" marR="0">
                        <a:lnSpc>
                          <a:spcPct val="107000"/>
                        </a:lnSpc>
                        <a:spcBef>
                          <a:spcPts val="0"/>
                        </a:spcBef>
                        <a:spcAft>
                          <a:spcPts val="800"/>
                        </a:spcAft>
                      </a:pPr>
                      <a:r>
                        <a:rPr lang="en-US" sz="1600" dirty="0">
                          <a:effectLst/>
                        </a:rPr>
                        <a:t>5.354.288</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6020" marR="66020" marT="33010" marB="33010"/>
                </a:tc>
                <a:tc>
                  <a:txBody>
                    <a:bodyPr/>
                    <a:lstStyle/>
                    <a:p>
                      <a:pPr marL="0" marR="0">
                        <a:lnSpc>
                          <a:spcPct val="107000"/>
                        </a:lnSpc>
                        <a:spcBef>
                          <a:spcPts val="0"/>
                        </a:spcBef>
                        <a:spcAft>
                          <a:spcPts val="800"/>
                        </a:spcAft>
                      </a:pPr>
                      <a:r>
                        <a:rPr lang="en-US" sz="1600" dirty="0">
                          <a:effectLst/>
                        </a:rPr>
                        <a:t>&gt;8000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6020" marR="66020" marT="33010" marB="33010"/>
                </a:tc>
                <a:tc>
                  <a:txBody>
                    <a:bodyPr/>
                    <a:lstStyle/>
                    <a:p>
                      <a:pPr marL="0" marR="0">
                        <a:lnSpc>
                          <a:spcPct val="107000"/>
                        </a:lnSpc>
                        <a:spcBef>
                          <a:spcPts val="0"/>
                        </a:spcBef>
                        <a:spcAft>
                          <a:spcPts val="800"/>
                        </a:spcAft>
                      </a:pPr>
                      <a:r>
                        <a:rPr lang="en-US" sz="1600">
                          <a:effectLst/>
                        </a:rPr>
                        <a:t>&gt;75%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6020" marR="66020" marT="33010" marB="33010"/>
                </a:tc>
              </a:tr>
              <a:tr h="1298983">
                <a:tc>
                  <a:txBody>
                    <a:bodyPr/>
                    <a:lstStyle/>
                    <a:p>
                      <a:pPr marL="0" marR="0">
                        <a:lnSpc>
                          <a:spcPct val="107000"/>
                        </a:lnSpc>
                        <a:spcBef>
                          <a:spcPts val="0"/>
                        </a:spcBef>
                        <a:spcAft>
                          <a:spcPts val="800"/>
                        </a:spcAft>
                      </a:pPr>
                      <a:r>
                        <a:rPr lang="en-US" sz="1600">
                          <a:effectLst/>
                        </a:rPr>
                        <a:t>Loại 4(C)</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6020" marR="66020" marT="33010" marB="33010"/>
                </a:tc>
                <a:tc>
                  <a:txBody>
                    <a:bodyPr/>
                    <a:lstStyle/>
                    <a:p>
                      <a:pPr marL="0" marR="0">
                        <a:lnSpc>
                          <a:spcPct val="107000"/>
                        </a:lnSpc>
                        <a:spcBef>
                          <a:spcPts val="0"/>
                        </a:spcBef>
                        <a:spcAft>
                          <a:spcPts val="800"/>
                        </a:spcAft>
                      </a:pPr>
                      <a:r>
                        <a:rPr lang="en-US" sz="1600">
                          <a:effectLst/>
                        </a:rPr>
                        <a:t>Đô thị với chức năng thúc đẩy sự phát triển kinh tế là trung tâm chính tâm chính trị kinh tế-văn hóa-khoa học-kỹ thuật-đào tạo du lịch,đầu mối giao thông  phát triển 1 vùng,lĩnh vực nào đó và thúc đẩy phát triển tỉnh đó.</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6020" marR="66020" marT="33010" marB="33010"/>
                </a:tc>
                <a:tc>
                  <a:txBody>
                    <a:bodyPr/>
                    <a:lstStyle/>
                    <a:p>
                      <a:pPr marL="0" marR="0">
                        <a:lnSpc>
                          <a:spcPct val="107000"/>
                        </a:lnSpc>
                        <a:spcBef>
                          <a:spcPts val="0"/>
                        </a:spcBef>
                        <a:spcAft>
                          <a:spcPts val="800"/>
                        </a:spcAft>
                      </a:pPr>
                      <a:r>
                        <a:rPr lang="en-US" sz="1600">
                          <a:effectLst/>
                        </a:rPr>
                        <a:t>3.522.553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6020" marR="66020" marT="33010" marB="33010"/>
                </a:tc>
                <a:tc>
                  <a:txBody>
                    <a:bodyPr/>
                    <a:lstStyle/>
                    <a:p>
                      <a:pPr marL="0" marR="0">
                        <a:lnSpc>
                          <a:spcPct val="107000"/>
                        </a:lnSpc>
                        <a:spcBef>
                          <a:spcPts val="0"/>
                        </a:spcBef>
                        <a:spcAft>
                          <a:spcPts val="800"/>
                        </a:spcAft>
                      </a:pPr>
                      <a:r>
                        <a:rPr lang="en-US" sz="1600" dirty="0">
                          <a:effectLst/>
                        </a:rPr>
                        <a:t>&gt;6000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6020" marR="66020" marT="33010" marB="33010"/>
                </a:tc>
                <a:tc>
                  <a:txBody>
                    <a:bodyPr/>
                    <a:lstStyle/>
                    <a:p>
                      <a:pPr marL="0" marR="0">
                        <a:lnSpc>
                          <a:spcPct val="107000"/>
                        </a:lnSpc>
                        <a:spcBef>
                          <a:spcPts val="0"/>
                        </a:spcBef>
                        <a:spcAft>
                          <a:spcPts val="800"/>
                        </a:spcAft>
                      </a:pPr>
                      <a:r>
                        <a:rPr lang="en-US" sz="1600">
                          <a:effectLst/>
                        </a:rPr>
                        <a:t>&gt;70%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6020" marR="66020" marT="33010" marB="33010"/>
                </a:tc>
              </a:tr>
              <a:tr h="992157">
                <a:tc>
                  <a:txBody>
                    <a:bodyPr/>
                    <a:lstStyle/>
                    <a:p>
                      <a:pPr marL="0" marR="0">
                        <a:lnSpc>
                          <a:spcPct val="107000"/>
                        </a:lnSpc>
                        <a:spcBef>
                          <a:spcPts val="0"/>
                        </a:spcBef>
                        <a:spcAft>
                          <a:spcPts val="800"/>
                        </a:spcAft>
                      </a:pPr>
                      <a:r>
                        <a:rPr lang="en-US" sz="1600">
                          <a:effectLst/>
                        </a:rPr>
                        <a:t>Loại đặc biệt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6020" marR="66020" marT="33010" marB="33010"/>
                </a:tc>
                <a:tc>
                  <a:txBody>
                    <a:bodyPr/>
                    <a:lstStyle/>
                    <a:p>
                      <a:pPr marL="0" marR="0">
                        <a:lnSpc>
                          <a:spcPct val="107000"/>
                        </a:lnSpc>
                        <a:spcBef>
                          <a:spcPts val="0"/>
                        </a:spcBef>
                        <a:spcAft>
                          <a:spcPts val="800"/>
                        </a:spcAft>
                      </a:pPr>
                      <a:r>
                        <a:rPr lang="en-US" sz="1600">
                          <a:effectLst/>
                        </a:rPr>
                        <a:t>Thủ đô hoặc đô thị với chức năng là trung tâm chính tâm chính trị kinh tế-văn hóa-khoa học-kỹ thuật-đào tạo du lịch dịch vụ, giao lưu quốc tế, phát triển nhất cả nước.</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6020" marR="66020" marT="33010" marB="33010"/>
                </a:tc>
                <a:tc>
                  <a:txBody>
                    <a:bodyPr/>
                    <a:lstStyle/>
                    <a:p>
                      <a:pPr marL="0" marR="0">
                        <a:lnSpc>
                          <a:spcPct val="107000"/>
                        </a:lnSpc>
                        <a:spcBef>
                          <a:spcPts val="0"/>
                        </a:spcBef>
                        <a:spcAft>
                          <a:spcPts val="800"/>
                        </a:spcAft>
                      </a:pPr>
                      <a:r>
                        <a:rPr lang="en-US" sz="1600">
                          <a:effectLst/>
                        </a:rPr>
                        <a:t>13.614.773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6020" marR="66020" marT="33010" marB="33010"/>
                </a:tc>
                <a:tc>
                  <a:txBody>
                    <a:bodyPr/>
                    <a:lstStyle/>
                    <a:p>
                      <a:pPr marL="0" marR="0">
                        <a:lnSpc>
                          <a:spcPct val="107000"/>
                        </a:lnSpc>
                        <a:spcBef>
                          <a:spcPts val="0"/>
                        </a:spcBef>
                        <a:spcAft>
                          <a:spcPts val="800"/>
                        </a:spcAft>
                      </a:pPr>
                      <a:r>
                        <a:rPr lang="en-US" sz="1600" dirty="0">
                          <a:effectLst/>
                        </a:rPr>
                        <a:t>&gt;15.000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6020" marR="66020" marT="33010" marB="33010"/>
                </a:tc>
                <a:tc>
                  <a:txBody>
                    <a:bodyPr/>
                    <a:lstStyle/>
                    <a:p>
                      <a:pPr marL="342900" marR="0" lvl="0" indent="-342900">
                        <a:lnSpc>
                          <a:spcPct val="107000"/>
                        </a:lnSpc>
                        <a:spcBef>
                          <a:spcPts val="0"/>
                        </a:spcBef>
                        <a:spcAft>
                          <a:spcPts val="800"/>
                        </a:spcAft>
                        <a:buFont typeface="Wingdings" panose="05000000000000000000" pitchFamily="2" charset="2"/>
                        <a:buChar char=""/>
                      </a:pPr>
                      <a:r>
                        <a:rPr lang="en-US" sz="1600" dirty="0">
                          <a:effectLst/>
                        </a:rPr>
                        <a:t>90%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6020" marR="66020" marT="33010" marB="33010"/>
                </a:tc>
              </a:tr>
            </a:tbl>
          </a:graphicData>
        </a:graphic>
      </p:graphicFrame>
    </p:spTree>
    <p:extLst>
      <p:ext uri="{BB962C8B-B14F-4D97-AF65-F5344CB8AC3E}">
        <p14:creationId xmlns:p14="http://schemas.microsoft.com/office/powerpoint/2010/main" val="1933730068"/>
      </p:ext>
    </p:extLst>
  </p:cSld>
  <p:clrMapOvr>
    <a:masterClrMapping/>
  </p:clrMapOvr>
  <p:transition spd="med">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00" y="0"/>
            <a:ext cx="10515600" cy="1571625"/>
          </a:xfrm>
        </p:spPr>
        <p:txBody>
          <a:bodyPr>
            <a:normAutofit fontScale="90000"/>
          </a:bodyPr>
          <a:lstStyle/>
          <a:p>
            <a:r>
              <a:rPr lang="vi-VN" dirty="0" smtClean="0">
                <a:solidFill>
                  <a:srgbClr val="FF0000"/>
                </a:solidFill>
              </a:rPr>
              <a:t>Câu 2. Các em hãy phân tích các vấn đề đô thị của TP.Hồ Chí Minh hiện nay(tình hình Covid 19, chỉ thị 19 về rác thải, nước thải,ngập nước .....)</a:t>
            </a:r>
            <a:endParaRPr lang="en-US" dirty="0">
              <a:solidFill>
                <a:srgbClr val="FF0000"/>
              </a:solidFill>
            </a:endParaRPr>
          </a:p>
        </p:txBody>
      </p:sp>
      <p:sp>
        <p:nvSpPr>
          <p:cNvPr id="3" name="Content Placeholder 2"/>
          <p:cNvSpPr>
            <a:spLocks noGrp="1"/>
          </p:cNvSpPr>
          <p:nvPr>
            <p:ph idx="1"/>
          </p:nvPr>
        </p:nvSpPr>
        <p:spPr>
          <a:xfrm>
            <a:off x="952500" y="1685925"/>
            <a:ext cx="10834687" cy="4929187"/>
          </a:xfrm>
        </p:spPr>
        <p:txBody>
          <a:bodyPr>
            <a:normAutofit fontScale="62500" lnSpcReduction="20000"/>
          </a:bodyPr>
          <a:lstStyle/>
          <a:p>
            <a:pPr marL="0" marR="8890" algn="just">
              <a:lnSpc>
                <a:spcPct val="107000"/>
              </a:lnSpc>
              <a:spcBef>
                <a:spcPts val="0"/>
              </a:spcBef>
              <a:spcAft>
                <a:spcPts val="0"/>
              </a:spcAft>
            </a:pPr>
            <a:r>
              <a:rPr lang="nl-NL" b="1"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nl-NL" sz="3400" b="1" dirty="0" smtClean="0">
                <a:effectLst/>
                <a:latin typeface="Times New Roman" panose="02020603050405020304" pitchFamily="18" charset="0"/>
                <a:ea typeface="Calibri" panose="020F0502020204030204" pitchFamily="34" charset="0"/>
                <a:cs typeface="Times New Roman" panose="02020603050405020304" pitchFamily="18" charset="0"/>
              </a:rPr>
              <a:t>Vị trí địa lý và đặc điểm tự nhiên:</a:t>
            </a:r>
            <a:endParaRPr lang="en-US" sz="3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300"/>
              </a:spcBef>
              <a:spcAft>
                <a:spcPts val="300"/>
              </a:spcAft>
            </a:pP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Nằm</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ở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vị</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trí</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trung</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tâm</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Nam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bộ</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thành</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phố</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HCM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giữ</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vai</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trò</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gắn</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kết</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nối</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liền</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Đông</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Tây</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Nam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bộ</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với</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nhau</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tạo</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ra</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lực</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quan</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tác</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thúc</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đẩy</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sự</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phát</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toàn</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diện</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trên</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nhiều</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mặt</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cả</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Nam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bộ</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Thành</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phố</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có</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nhiều</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thuận</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lợi</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trong</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sự</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phát</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chung</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của</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cả</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khu</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vực</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và</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cả</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3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300"/>
              </a:spcBef>
              <a:spcAft>
                <a:spcPts val="300"/>
              </a:spcAft>
            </a:pP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Ở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vào</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vị</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trí</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trung</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tâm</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khu</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vực</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ĐNÁ,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Thành</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phố</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nằm</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trong</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tổng</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thể</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sự</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vận</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phát</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của</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khu</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vực</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Đông</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Nam Á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lục</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địa</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và</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hải</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đảo</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nối</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liền</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Nam Á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và</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Đông</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Bắc</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Á.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Thành</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phố</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có</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thuận</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lợi</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quan</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phát</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mạnh</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ra</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bên</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ngoài</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gắn</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kết</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phát</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của</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Đông</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Nam Á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và</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cả</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châu</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Á.</a:t>
            </a:r>
            <a:endParaRPr lang="en-US" sz="3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300"/>
              </a:spcBef>
              <a:spcAft>
                <a:spcPts val="300"/>
              </a:spcAft>
            </a:pP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Thành</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phố</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Hồ</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Chí</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Minh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trong</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tổng</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thể</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Nam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bộ</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mang</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tính</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chất</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và</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chịu</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tác</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ảnh</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hưởng</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rất</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mạnh</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bởi</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khí</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hậu</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nhiệt</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đới</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gió</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mùa</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cận</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xích</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đạo</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3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300"/>
              </a:spcBef>
              <a:spcAft>
                <a:spcPts val="300"/>
              </a:spcAft>
            </a:pP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Có</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hệ</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sông</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ngòi</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kênh</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rạch</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dày</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đặc</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chia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thành</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vô</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số</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nhánh</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lớn</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nhỏ</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chằng</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chịt</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chảy</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lan</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tỏa</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khắp</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bằng</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nối</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vào</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hệ</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sông</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ngòi</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kênh</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rạch</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Nam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bộ</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tạo</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ra</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mối</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liên</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hệ</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gắn</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bó</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mật</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thiết</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trong</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sự</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phát</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trao</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đổi</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hai</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chiều</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toàn</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vùng</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Đông</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và</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Tây</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Nam </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bộ</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03310748"/>
      </p:ext>
    </p:extLst>
  </p:cSld>
  <p:clrMapOvr>
    <a:masterClrMapping/>
  </p:clrMapOvr>
  <p:transition spd="med">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10515600" cy="2428874"/>
          </a:xfrm>
        </p:spPr>
        <p:txBody>
          <a:bodyPr>
            <a:normAutofit/>
          </a:bodyPr>
          <a:lstStyle/>
          <a:p>
            <a:r>
              <a:rPr lang="vi-VN" sz="2800" b="1" dirty="0" smtClean="0">
                <a:solidFill>
                  <a:srgbClr val="FF0000"/>
                </a:solidFill>
              </a:rPr>
              <a:t>Giới thiệu: </a:t>
            </a:r>
            <a:r>
              <a:rPr lang="vi-VN" sz="2800" dirty="0" smtClean="0">
                <a:solidFill>
                  <a:srgbClr val="FF0000"/>
                </a:solidFill>
              </a:rPr>
              <a:t/>
            </a:r>
            <a:br>
              <a:rPr lang="vi-VN" sz="2800" dirty="0" smtClean="0">
                <a:solidFill>
                  <a:srgbClr val="FF0000"/>
                </a:solidFill>
              </a:rPr>
            </a:br>
            <a:r>
              <a:rPr lang="vi-VN" sz="2800" dirty="0" smtClean="0">
                <a:solidFill>
                  <a:srgbClr val="FF0000"/>
                </a:solidFill>
              </a:rPr>
              <a:t>Tp.HCM là đô thị có nguồn nhân lực tập trung, dồi dào, phong phú, đa dạng và chất lượng cao. Lực lượng lao động của Thành phố bao gồm cả lao động phổ thông và lao động có trình độ chuyên môn tay nghề cao, lao động chất xám chiếm tỉ lệ rất lớn trong cả nước. Đây là sức mạnh phát triển,là nguồn vốn quý báu của Thành phố Hồ Chí Minh.</a:t>
            </a:r>
            <a:endParaRPr lang="vi-VN" sz="2800" dirty="0">
              <a:solidFill>
                <a:srgbClr val="FF0000"/>
              </a:solidFill>
            </a:endParaRPr>
          </a:p>
        </p:txBody>
      </p:sp>
      <p:sp>
        <p:nvSpPr>
          <p:cNvPr id="3" name="Content Placeholder 2"/>
          <p:cNvSpPr>
            <a:spLocks noGrp="1"/>
          </p:cNvSpPr>
          <p:nvPr>
            <p:ph idx="1"/>
          </p:nvPr>
        </p:nvSpPr>
        <p:spPr>
          <a:xfrm>
            <a:off x="838200" y="2657474"/>
            <a:ext cx="10663238" cy="3286126"/>
          </a:xfrm>
        </p:spPr>
        <p:txBody>
          <a:bodyPr/>
          <a:lstStyle/>
          <a:p>
            <a:r>
              <a:rPr lang="vi-VN" dirty="0" smtClean="0"/>
              <a:t>Yếu tố nổi bậc tạo ra nguồn lực phát triển Sài Gòn – TP HCM chính là:Con người -Nguồn nhân lực. Đây chính là yếu tố thuận lợi, tiềm năng, là thế mạnh tác động đến sự phát triển của Thành phố HCM.</a:t>
            </a:r>
          </a:p>
          <a:p>
            <a:r>
              <a:rPr lang="vi-VN" dirty="0" smtClean="0"/>
              <a:t> Tất cả yếu tố trên tạo ra nhiều tiềm năng, thế mạnh cho sự phát triển toàn diện trên nhiều mặt như: kinh tế, văn hóa, xã hội, môi trường sinh thái, quy hoạch phát triển đô thị…</a:t>
            </a:r>
          </a:p>
          <a:p>
            <a:endParaRPr lang="en-US" dirty="0"/>
          </a:p>
        </p:txBody>
      </p:sp>
    </p:spTree>
    <p:extLst>
      <p:ext uri="{BB962C8B-B14F-4D97-AF65-F5344CB8AC3E}">
        <p14:creationId xmlns:p14="http://schemas.microsoft.com/office/powerpoint/2010/main" val="3076461748"/>
      </p:ext>
    </p:extLst>
  </p:cSld>
  <p:clrMapOvr>
    <a:masterClrMapping/>
  </p:clrMapOvr>
  <p:transition spd="med">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dirty="0" err="1" smtClean="0">
                <a:solidFill>
                  <a:srgbClr val="FF0000"/>
                </a:solidFill>
              </a:rPr>
              <a:t>Đặc</a:t>
            </a:r>
            <a:r>
              <a:rPr lang="en-US" dirty="0" smtClean="0">
                <a:solidFill>
                  <a:srgbClr val="FF0000"/>
                </a:solidFill>
              </a:rPr>
              <a:t> </a:t>
            </a:r>
            <a:r>
              <a:rPr lang="en-US" dirty="0" err="1" smtClean="0">
                <a:solidFill>
                  <a:srgbClr val="FF0000"/>
                </a:solidFill>
              </a:rPr>
              <a:t>điểm</a:t>
            </a:r>
            <a:r>
              <a:rPr lang="en-US" dirty="0" smtClean="0">
                <a:solidFill>
                  <a:srgbClr val="FF0000"/>
                </a:solidFill>
              </a:rPr>
              <a:t> </a:t>
            </a:r>
            <a:r>
              <a:rPr lang="en-US" dirty="0" err="1" smtClean="0">
                <a:solidFill>
                  <a:srgbClr val="FF0000"/>
                </a:solidFill>
              </a:rPr>
              <a:t>dân</a:t>
            </a:r>
            <a:r>
              <a:rPr lang="en-US" dirty="0" smtClean="0">
                <a:solidFill>
                  <a:srgbClr val="FF0000"/>
                </a:solidFill>
              </a:rPr>
              <a:t> </a:t>
            </a:r>
            <a:r>
              <a:rPr lang="en-US" dirty="0" err="1" smtClean="0">
                <a:solidFill>
                  <a:srgbClr val="FF0000"/>
                </a:solidFill>
              </a:rPr>
              <a:t>số</a:t>
            </a:r>
            <a:r>
              <a:rPr lang="en-US" dirty="0" smtClean="0">
                <a:solidFill>
                  <a:srgbClr val="FF0000"/>
                </a:solidFill>
              </a:rPr>
              <a:t> </a:t>
            </a:r>
            <a:r>
              <a:rPr lang="en-US" dirty="0" err="1" smtClean="0">
                <a:solidFill>
                  <a:srgbClr val="FF0000"/>
                </a:solidFill>
              </a:rPr>
              <a:t>và</a:t>
            </a:r>
            <a:r>
              <a:rPr lang="en-US" dirty="0" smtClean="0">
                <a:solidFill>
                  <a:srgbClr val="FF0000"/>
                </a:solidFill>
              </a:rPr>
              <a:t> </a:t>
            </a:r>
            <a:r>
              <a:rPr lang="en-US" dirty="0" err="1" smtClean="0">
                <a:solidFill>
                  <a:srgbClr val="FF0000"/>
                </a:solidFill>
              </a:rPr>
              <a:t>lao</a:t>
            </a:r>
            <a:r>
              <a:rPr lang="en-US" dirty="0" smtClean="0">
                <a:solidFill>
                  <a:srgbClr val="FF0000"/>
                </a:solidFill>
              </a:rPr>
              <a:t> </a:t>
            </a:r>
            <a:r>
              <a:rPr lang="en-US" dirty="0" err="1" smtClean="0">
                <a:solidFill>
                  <a:srgbClr val="FF0000"/>
                </a:solidFill>
              </a:rPr>
              <a:t>động</a:t>
            </a:r>
            <a:r>
              <a:rPr lang="en-US" dirty="0" smtClean="0">
                <a:solidFill>
                  <a:srgbClr val="FF0000"/>
                </a:solidFill>
              </a:rPr>
              <a:t> TP.HCM:</a:t>
            </a:r>
            <a:endParaRPr lang="en-US" dirty="0">
              <a:solidFill>
                <a:srgbClr val="FF0000"/>
              </a:solidFill>
            </a:endParaRPr>
          </a:p>
        </p:txBody>
      </p:sp>
      <p:sp>
        <p:nvSpPr>
          <p:cNvPr id="3" name="Content Placeholder 2"/>
          <p:cNvSpPr>
            <a:spLocks noGrp="1"/>
          </p:cNvSpPr>
          <p:nvPr>
            <p:ph idx="1"/>
          </p:nvPr>
        </p:nvSpPr>
        <p:spPr>
          <a:xfrm>
            <a:off x="838200" y="1528762"/>
            <a:ext cx="10515600" cy="5000625"/>
          </a:xfrm>
        </p:spPr>
        <p:txBody>
          <a:bodyPr>
            <a:normAutofit fontScale="92500" lnSpcReduction="20000"/>
          </a:bodyPr>
          <a:lstStyle/>
          <a:p>
            <a:r>
              <a:rPr lang="vi-VN" dirty="0" smtClean="0"/>
              <a:t>Kết quả cuộc Tổng điều tra dân số và nhà ở vào tháng 4 năm 2019 cho thấy: </a:t>
            </a:r>
          </a:p>
          <a:p>
            <a:r>
              <a:rPr lang="vi-VN" dirty="0" smtClean="0"/>
              <a:t>Tính đến Không giờ ngày 01/04/2019, dân số thành phố Hồ Chí Minh đạt hơn 8,99 triệu người, trở thành địa phương đông dân nhất cả nước, tăng 1,8 triệu người so với năm 2009; trong đó nam chiếm 48,7%, nữ chiếm 51,3%. Tỷ lệ tăng dân số bình quân 10 năm từ 2009-2019 của Thành phố là 2,28%, gấp đôi so với cả nước là 1,14%; tuy nhiên được đánh giá là có tốc độ tăng chậm hơn so với 10 năm trước. </a:t>
            </a:r>
          </a:p>
          <a:p>
            <a:r>
              <a:rPr lang="vi-VN" dirty="0" smtClean="0"/>
              <a:t>TPHCM là TP đông dân nhất, chiếm tỷ trọng 9,35% dân số cả nước và 50,44% dân số vùng Đông Nam bộ. Dân số thành thị là 7.125.497 người (chiếm 79,23%), dân số nông thôn là 1.867.585 người (chiếm 20,77%). Kể từ năm 2009 đến nay, tốc độ tăng dân số bình quân năm khu vực nông thôn là 4,47%/năm so với khu vực thành thị là 1,77%/năm cho thấy tốc độ đô thị hóa diễn ra mạnh mẽ đặc biệt là khu vực nông thôn. </a:t>
            </a:r>
            <a:endParaRPr lang="en-US" dirty="0"/>
          </a:p>
        </p:txBody>
      </p:sp>
    </p:spTree>
    <p:extLst>
      <p:ext uri="{BB962C8B-B14F-4D97-AF65-F5344CB8AC3E}">
        <p14:creationId xmlns:p14="http://schemas.microsoft.com/office/powerpoint/2010/main" val="1875301368"/>
      </p:ext>
    </p:extLst>
  </p:cSld>
  <p:clrMapOvr>
    <a:masterClrMapping/>
  </p:clrMapOvr>
  <p:transition spd="med">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1488" y="328612"/>
            <a:ext cx="11244262" cy="6186487"/>
          </a:xfrm>
        </p:spPr>
        <p:txBody>
          <a:bodyPr>
            <a:normAutofit fontScale="85000" lnSpcReduction="20000"/>
          </a:bodyPr>
          <a:lstStyle/>
          <a:p>
            <a:r>
              <a:rPr lang="vi-VN" dirty="0" smtClean="0">
                <a:solidFill>
                  <a:srgbClr val="FF0000"/>
                </a:solidFill>
              </a:rPr>
              <a:t>Dân số thành phố </a:t>
            </a:r>
            <a:r>
              <a:rPr lang="vi-VN" dirty="0" smtClean="0"/>
              <a:t>phân bố không đồng đều, tập trung nhiều nhất ở quận Tân Bình (hơn 784.000 người), huyện Bình Chánh (hơn 705.000 người) và thấp nhất là huyện Cần Giờ (gần 72.000 người). </a:t>
            </a:r>
          </a:p>
          <a:p>
            <a:r>
              <a:rPr lang="vi-VN" dirty="0" smtClean="0">
                <a:solidFill>
                  <a:srgbClr val="FF0000"/>
                </a:solidFill>
              </a:rPr>
              <a:t>Tốc độ đô thị hóa </a:t>
            </a:r>
            <a:r>
              <a:rPr lang="vi-VN" dirty="0" smtClean="0"/>
              <a:t>ở khu vực nông thôn đang diễn ra mạnh mẽ, quỹ đất ở khu vực thành thị không còn nhiều nên các dự án sản xuất, kinh doanh và nhà ở đều có xu hướng dời ra vùng ven, vùng nông thôn. Dân số 8.993.082 người, mật độ trung bình 4.292 người/km2, tăng 874 người so với năm 2009 (cao hơn Hà Nội là 2.398 người), cao nhất là ở quận 4 lên đến gần 42.000 người/km2. TPHCM tiếp tục là thành phố có dân số và mật độ dân cư cao nhất cả nước. </a:t>
            </a:r>
          </a:p>
          <a:p>
            <a:r>
              <a:rPr lang="vi-VN" dirty="0" smtClean="0">
                <a:solidFill>
                  <a:srgbClr val="FF0000"/>
                </a:solidFill>
              </a:rPr>
              <a:t>Dân tộc Kinh chiếm </a:t>
            </a:r>
            <a:r>
              <a:rPr lang="vi-VN" dirty="0" smtClean="0"/>
              <a:t>khoảng 94% trong số 54 dân tộc sinh sống, làm việc trên địa bàn thành phố. Trong đó, dân tộc Hoa có xu hướng giảm dần theo các năm, ngược lại dân tộc Khơ me, dân tộc Chăm chiếm tỷ số rất ít nhưng lại có xu hướng tăng dần. Khác hẳn với những giai đoạn trước, tốc độ tăng dân số thành thị cao hơn nông thôn. </a:t>
            </a:r>
          </a:p>
          <a:p>
            <a:r>
              <a:rPr lang="vi-VN" dirty="0" smtClean="0">
                <a:solidFill>
                  <a:srgbClr val="FF0000"/>
                </a:solidFill>
              </a:rPr>
              <a:t>Tuy nhiên, kể từ năm 2009 đến nay</a:t>
            </a:r>
            <a:r>
              <a:rPr lang="vi-VN" dirty="0" smtClean="0"/>
              <a:t>, tốc độ tăng dân số bình quân tại nông thôn là 4,47%/năm so với thành thị là 1,7%/năm, cho thấy tốc độ đô thị hóa đang diễn ra mạnh mẽ. Thống kê còn chỉ ra quy mô hộ giảm, phổ biến từ 2-4 người/hộ, chiếm khoảng 66%. Đây là xu hướng tất yếu của đời sống hiện đại và là một trong những điều kiện thuận lợi để hộ gia đình phát triển kinh tế, nâng cao đời sống. </a:t>
            </a:r>
            <a:endParaRPr lang="en-US" dirty="0"/>
          </a:p>
        </p:txBody>
      </p:sp>
    </p:spTree>
    <p:extLst>
      <p:ext uri="{BB962C8B-B14F-4D97-AF65-F5344CB8AC3E}">
        <p14:creationId xmlns:p14="http://schemas.microsoft.com/office/powerpoint/2010/main" val="1933579695"/>
      </p:ext>
    </p:extLst>
  </p:cSld>
  <p:clrMapOvr>
    <a:masterClrMapping/>
  </p:clrMapOvr>
  <p:transition spd="med">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b="1" dirty="0" err="1" smtClean="0">
                <a:solidFill>
                  <a:srgbClr val="FF0000"/>
                </a:solidFill>
              </a:rPr>
              <a:t>Về</a:t>
            </a:r>
            <a:r>
              <a:rPr lang="en-US" b="1" dirty="0" smtClean="0">
                <a:solidFill>
                  <a:srgbClr val="FF0000"/>
                </a:solidFill>
              </a:rPr>
              <a:t> </a:t>
            </a:r>
            <a:r>
              <a:rPr lang="en-US" b="1" dirty="0" err="1" smtClean="0">
                <a:solidFill>
                  <a:srgbClr val="FF0000"/>
                </a:solidFill>
              </a:rPr>
              <a:t>trình</a:t>
            </a:r>
            <a:r>
              <a:rPr lang="en-US" b="1" dirty="0" smtClean="0">
                <a:solidFill>
                  <a:srgbClr val="FF0000"/>
                </a:solidFill>
              </a:rPr>
              <a:t> </a:t>
            </a:r>
            <a:r>
              <a:rPr lang="en-US" b="1" dirty="0" err="1" smtClean="0">
                <a:solidFill>
                  <a:srgbClr val="FF0000"/>
                </a:solidFill>
              </a:rPr>
              <a:t>độ</a:t>
            </a:r>
            <a:r>
              <a:rPr lang="en-US" b="1" dirty="0" smtClean="0">
                <a:solidFill>
                  <a:srgbClr val="FF0000"/>
                </a:solidFill>
              </a:rPr>
              <a:t> </a:t>
            </a:r>
            <a:r>
              <a:rPr lang="en-US" b="1" dirty="0" err="1" smtClean="0">
                <a:solidFill>
                  <a:srgbClr val="FF0000"/>
                </a:solidFill>
              </a:rPr>
              <a:t>dân</a:t>
            </a:r>
            <a:r>
              <a:rPr lang="en-US" b="1" dirty="0" smtClean="0">
                <a:solidFill>
                  <a:srgbClr val="FF0000"/>
                </a:solidFill>
              </a:rPr>
              <a:t> </a:t>
            </a:r>
            <a:r>
              <a:rPr lang="en-US" b="1" dirty="0" err="1" smtClean="0">
                <a:solidFill>
                  <a:srgbClr val="FF0000"/>
                </a:solidFill>
              </a:rPr>
              <a:t>trí</a:t>
            </a:r>
            <a:r>
              <a:rPr lang="en-US" b="1" dirty="0" smtClean="0">
                <a:solidFill>
                  <a:srgbClr val="FF0000"/>
                </a:solidFill>
              </a:rPr>
              <a:t>: </a:t>
            </a:r>
            <a:endParaRPr lang="en-US" b="1" dirty="0">
              <a:solidFill>
                <a:srgbClr val="FF0000"/>
              </a:solidFill>
            </a:endParaRPr>
          </a:p>
        </p:txBody>
      </p:sp>
      <p:sp>
        <p:nvSpPr>
          <p:cNvPr id="3" name="Content Placeholder 2"/>
          <p:cNvSpPr>
            <a:spLocks noGrp="1"/>
          </p:cNvSpPr>
          <p:nvPr>
            <p:ph idx="1"/>
          </p:nvPr>
        </p:nvSpPr>
        <p:spPr>
          <a:xfrm>
            <a:off x="838200" y="1325563"/>
            <a:ext cx="10515600" cy="4851400"/>
          </a:xfrm>
        </p:spPr>
        <p:txBody>
          <a:bodyPr>
            <a:normAutofit fontScale="92500" lnSpcReduction="20000"/>
          </a:bodyPr>
          <a:lstStyle/>
          <a:p>
            <a:r>
              <a:rPr lang="vi-VN" b="1" dirty="0" smtClean="0"/>
              <a:t>Về trình độ dân trí</a:t>
            </a:r>
            <a:r>
              <a:rPr lang="vi-VN" dirty="0" smtClean="0"/>
              <a:t>: Trình độ dân trí ngày càng cải thiện, hơn 92% trong độ tuổi phổ thông đang được đi học và 99% dân số trên 15 tuổi biết đọc, biết viết. Quy mô dân số nữ là hơn 4.600.000 người, chiếm hơn 51% và cao hơn nam là hơn 4.300.000 người, chiếm khoảng 48%.</a:t>
            </a:r>
          </a:p>
          <a:p>
            <a:r>
              <a:rPr lang="vi-VN" dirty="0" smtClean="0"/>
              <a:t> Tỷ số giới tính luôn thấp hơn so với cả nước. Khoảng cách chênh lệch giữa nam và nữ về tỷ kệ biết chữ được thu hẹp đáng kể sau 20 năm và gần như không còn sự bất bình đẳng về giới trong lĩnh vực giáo dục. Khoảng cách chênh lệch giữa nam và nữ về tỷ lệ biết chữ được thu hẹp đáng kể sau 20 năm và gần như là không còn sự bất bình đẳng về giới trong lĩnh vực giáo dục. </a:t>
            </a:r>
          </a:p>
          <a:p>
            <a:r>
              <a:rPr lang="vi-VN" dirty="0" smtClean="0"/>
              <a:t>Tình trạng hôn nhân của dân số 15 tuổi trở lên, tỷ lệ chưa kết hôn khá còn cao khoảng 34%, đã từng kết hôn là hơn 65%. Đáng lưu ý, tỷ lệ ly hôn, ly thân, góa chiếm 6,4%, cho thấy xu hướng về đời sống kinh tế độc lập, không phụ thuộc ngày càng rõ ở thành thị.</a:t>
            </a:r>
            <a:endParaRPr lang="en-US" dirty="0"/>
          </a:p>
        </p:txBody>
      </p:sp>
    </p:spTree>
    <p:extLst>
      <p:ext uri="{BB962C8B-B14F-4D97-AF65-F5344CB8AC3E}">
        <p14:creationId xmlns:p14="http://schemas.microsoft.com/office/powerpoint/2010/main" val="195070891"/>
      </p:ext>
    </p:extLst>
  </p:cSld>
  <p:clrMapOvr>
    <a:masterClrMapping/>
  </p:clrMapOvr>
  <p:transition spd="med">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820738"/>
          </a:xfrm>
        </p:spPr>
        <p:txBody>
          <a:bodyPr/>
          <a:lstStyle/>
          <a:p>
            <a:r>
              <a:rPr lang="en-US" dirty="0" err="1" smtClean="0">
                <a:solidFill>
                  <a:srgbClr val="FF0000"/>
                </a:solidFill>
              </a:rPr>
              <a:t>Đăc</a:t>
            </a:r>
            <a:r>
              <a:rPr lang="en-US" dirty="0" smtClean="0">
                <a:solidFill>
                  <a:srgbClr val="FF0000"/>
                </a:solidFill>
              </a:rPr>
              <a:t> </a:t>
            </a:r>
            <a:r>
              <a:rPr lang="en-US" dirty="0" err="1" smtClean="0">
                <a:solidFill>
                  <a:srgbClr val="FF0000"/>
                </a:solidFill>
              </a:rPr>
              <a:t>điểm</a:t>
            </a:r>
            <a:r>
              <a:rPr lang="en-US" dirty="0" smtClean="0">
                <a:solidFill>
                  <a:srgbClr val="FF0000"/>
                </a:solidFill>
              </a:rPr>
              <a:t>: </a:t>
            </a:r>
            <a:endParaRPr lang="en-US" dirty="0">
              <a:solidFill>
                <a:srgbClr val="FF0000"/>
              </a:solidFill>
            </a:endParaRPr>
          </a:p>
        </p:txBody>
      </p:sp>
      <p:sp>
        <p:nvSpPr>
          <p:cNvPr id="3" name="Content Placeholder 2"/>
          <p:cNvSpPr>
            <a:spLocks noGrp="1"/>
          </p:cNvSpPr>
          <p:nvPr>
            <p:ph idx="1"/>
          </p:nvPr>
        </p:nvSpPr>
        <p:spPr>
          <a:xfrm>
            <a:off x="400051" y="585788"/>
            <a:ext cx="11572874" cy="6272212"/>
          </a:xfrm>
        </p:spPr>
        <p:txBody>
          <a:bodyPr>
            <a:noAutofit/>
          </a:bodyPr>
          <a:lstStyle/>
          <a:p>
            <a:r>
              <a:rPr lang="vi-VN" sz="1800" dirty="0" smtClean="0"/>
              <a:t>-Tp-HCM là đô thị có nguồn nhân lực tập trung, dồi dào, phong phú, đa dạng và chất lượng cao. Lực lượng lao động của Thành phố bao gồm cả lao động phổ thông và lao động có trình độ chuyên môn tay nghề cao, lao động qua đào tạo chiếm tỉ lệ rất lớn trong cả nước. Đây là sức mạnh phát triển,là nguồn vốn quý báu của Thành phố Hồ Chí Minh.</a:t>
            </a:r>
          </a:p>
          <a:p>
            <a:r>
              <a:rPr lang="vi-VN" sz="1800" dirty="0" smtClean="0"/>
              <a:t>-Con người nguồn nhân lực Thành phố HCM có sức cạnh tranh rất lớn so với các đô thị và các tỉnh thành trong cả nước. Do đó, con người nguồn nhân lực Thành phố có tính siêng năng, cần cù, thông minh, năng động sáng tạo.</a:t>
            </a:r>
          </a:p>
          <a:p>
            <a:r>
              <a:rPr lang="vi-VN" sz="1800" dirty="0" smtClean="0"/>
              <a:t>-Sài Gòn Thành phố Hồ Chí Minh là một trung tâm đào tạo, cung cấp nguồn nhân lực chất lượng cao, lao động chuyên môn tay nghề giỏi… bởi một hệ thống giáo dục - đào tạo với mạng lưới đại học, cao đẳng, dạy nghề quy mô về số lượng, hiện đại về chất lượng và trang bị cơ sở vật chất tương đối đầy đủ.</a:t>
            </a:r>
          </a:p>
          <a:p>
            <a:r>
              <a:rPr lang="vi-VN" sz="1800" dirty="0" smtClean="0"/>
              <a:t>-Sài Gòn -TP Hồ Chí Minh có số dân  trên hàng chục triệu dân. Trong đó,có khoảng trên 8 triệu dân thuộc TP HCM và khoảng trên 3 triệu dân đang nhập cư. Tỷ lệ dân số Sài Gòn – TP HCM chiếm 10% dân số cả nước;</a:t>
            </a:r>
          </a:p>
          <a:p>
            <a:r>
              <a:rPr lang="vi-VN" sz="1800" dirty="0" smtClean="0"/>
              <a:t>-Dân số Sài Gòn -TP HCM thuộc dân số vàng do độ tuổi lao động chiếm tỷ lệ 70% (Từ 16 -17 tuổi đến dưới 60 tuổi);</a:t>
            </a:r>
          </a:p>
          <a:p>
            <a:r>
              <a:rPr lang="vi-VN" sz="1800" dirty="0" smtClean="0"/>
              <a:t>-Chất lượng dân số lao động Sài Gòn – TP Hồ Chí Minh:</a:t>
            </a:r>
          </a:p>
          <a:p>
            <a:r>
              <a:rPr lang="vi-VN" sz="1800" dirty="0" smtClean="0"/>
              <a:t>-Có năng suất tạo ra sản phẩm cho cả nước. Phần lớn được đào tạo chuyên ngành từ các Trường Trung học, Cao đẳng, Đại học .... Đội ngũ cán bộ công nhân kỹ thuật có trình độ chuyên môn, tay nghề cao chiếm tỷ lệ 40% cả nước.</a:t>
            </a:r>
          </a:p>
          <a:p>
            <a:r>
              <a:rPr lang="vi-VN" sz="1800" dirty="0" smtClean="0"/>
              <a:t>-Kỹ năng, thao tác điều hành, điều khiển trong quá trình lao động.</a:t>
            </a:r>
          </a:p>
          <a:p>
            <a:r>
              <a:rPr lang="vi-VN" sz="1800" dirty="0" smtClean="0"/>
              <a:t>-Có tác phong lao động và ý thức tổ chức kỹ luật cao trong lao động. </a:t>
            </a:r>
          </a:p>
          <a:p>
            <a:pPr marL="0" indent="0">
              <a:buNone/>
            </a:pPr>
            <a:endParaRPr lang="vi-VN" sz="1800" dirty="0" smtClean="0"/>
          </a:p>
          <a:p>
            <a:endParaRPr lang="en-US" sz="1800" dirty="0"/>
          </a:p>
        </p:txBody>
      </p:sp>
    </p:spTree>
    <p:extLst>
      <p:ext uri="{BB962C8B-B14F-4D97-AF65-F5344CB8AC3E}">
        <p14:creationId xmlns:p14="http://schemas.microsoft.com/office/powerpoint/2010/main" val="1890265885"/>
      </p:ext>
    </p:extLst>
  </p:cSld>
  <p:clrMapOvr>
    <a:masterClrMapping/>
  </p:clrMapOvr>
  <p:transition spd="med">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7951"/>
            <a:ext cx="10515600" cy="749300"/>
          </a:xfrm>
        </p:spPr>
        <p:txBody>
          <a:bodyPr/>
          <a:lstStyle/>
          <a:p>
            <a:r>
              <a:rPr lang="en-US" dirty="0" err="1" smtClean="0">
                <a:solidFill>
                  <a:srgbClr val="FF0000"/>
                </a:solidFill>
              </a:rPr>
              <a:t>Vai</a:t>
            </a:r>
            <a:r>
              <a:rPr lang="en-US" dirty="0" smtClean="0">
                <a:solidFill>
                  <a:srgbClr val="FF0000"/>
                </a:solidFill>
              </a:rPr>
              <a:t> </a:t>
            </a:r>
            <a:r>
              <a:rPr lang="en-US" dirty="0" err="1" smtClean="0">
                <a:solidFill>
                  <a:srgbClr val="FF0000"/>
                </a:solidFill>
              </a:rPr>
              <a:t>trò</a:t>
            </a:r>
            <a:endParaRPr lang="en-US" dirty="0">
              <a:solidFill>
                <a:srgbClr val="FF0000"/>
              </a:solidFill>
            </a:endParaRPr>
          </a:p>
        </p:txBody>
      </p:sp>
      <p:sp>
        <p:nvSpPr>
          <p:cNvPr id="3" name="Content Placeholder 2"/>
          <p:cNvSpPr>
            <a:spLocks noGrp="1"/>
          </p:cNvSpPr>
          <p:nvPr>
            <p:ph idx="1"/>
          </p:nvPr>
        </p:nvSpPr>
        <p:spPr>
          <a:xfrm>
            <a:off x="838200" y="1114426"/>
            <a:ext cx="10515600" cy="5062537"/>
          </a:xfrm>
        </p:spPr>
        <p:txBody>
          <a:bodyPr>
            <a:normAutofit fontScale="92500" lnSpcReduction="20000"/>
          </a:bodyPr>
          <a:lstStyle/>
          <a:p>
            <a:pPr marL="342900" marR="8890" lvl="0" indent="-342900" algn="just">
              <a:lnSpc>
                <a:spcPct val="107000"/>
              </a:lnSpc>
              <a:spcBef>
                <a:spcPts val="0"/>
              </a:spcBef>
              <a:spcAft>
                <a:spcPts val="0"/>
              </a:spcAft>
              <a:buFont typeface="Symbol" panose="05050102010706020507" pitchFamily="18" charset="2"/>
              <a:buChar char=""/>
            </a:pPr>
            <a:r>
              <a:rPr lang="nl-NL" dirty="0" smtClean="0">
                <a:effectLst/>
                <a:latin typeface="Times New Roman" panose="02020603050405020304" pitchFamily="18" charset="0"/>
                <a:ea typeface="Calibri" panose="020F0502020204030204" pitchFamily="34" charset="0"/>
                <a:cs typeface="Times New Roman" panose="02020603050405020304" pitchFamily="18" charset="0"/>
              </a:rPr>
              <a:t>Nguồn nhân lực Sài Gòn – TP Hồ Chí Minh giữ vai trò, vị trí quyết định, thúc đẩy sự phát triển nhanh và bền vững cho Sài Gòn – TP Hồ Chí Minh,Đông  Nam bộ và cả nước; là tài sản vô giá, động lực phát triển của Thành phố ta.</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8890" lvl="0" indent="-342900" algn="just">
              <a:lnSpc>
                <a:spcPct val="107000"/>
              </a:lnSpc>
              <a:spcBef>
                <a:spcPts val="0"/>
              </a:spcBef>
              <a:spcAft>
                <a:spcPts val="0"/>
              </a:spcAft>
              <a:buFont typeface="Symbol" panose="05050102010706020507" pitchFamily="18" charset="2"/>
              <a:buChar char=""/>
            </a:pPr>
            <a:r>
              <a:rPr lang="nl-NL"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Chất lượng nguồn nhân lực không chỉ có vai trò quyết định đối với phát triển kinh tế, mà chất lượng nguồn nhân lực càng cao thì sẽ dẫn đến ý thức xã hội càng phát triển, mối quan hệ giữa người với người tốt hơn và thúc đẩy sự phát triển nhanh của xã hội. Chính vì vậy cương lĩnh xây dựng đất nước trong thời kỳ quá độ và chiến lược phát triển kinh tế xã hội của Đảng đã chỉ rõ: Con người là nguồn lực quan trọng nhất, là nguồn lực của mọi nguồn lực, quyết định sự hưng thịnh của đất nước. Do đó việc nâng cao chất lượng nguồn nhân lực luôn là quốc sách của Việt Nam qua nhiều thời kỳ. Tại TP.HCM, Chương trình nâng cao nguồn nhân lực giai đoạn 2011-2015 được xác định là 1 trong 6 chương trình đột phá</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95511362"/>
      </p:ext>
    </p:extLst>
  </p:cSld>
  <p:clrMapOvr>
    <a:masterClrMapping/>
  </p:clrMapOvr>
  <p:transition spd="med">
    <p:pull/>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3269</Words>
  <Application>Microsoft Office PowerPoint</Application>
  <PresentationFormat>Widescreen</PresentationFormat>
  <Paragraphs>91</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Calibri Light</vt:lpstr>
      <vt:lpstr>Symbol</vt:lpstr>
      <vt:lpstr>Times New Roman</vt:lpstr>
      <vt:lpstr>Wingdings</vt:lpstr>
      <vt:lpstr>Office Theme</vt:lpstr>
      <vt:lpstr>ĐỊA LÝ ĐỊA PHƯƠNG Môn: Đô thị thế giới và Việt Nam và việc chống dịch Covid 19 ở TP-HCM </vt:lpstr>
      <vt:lpstr>PowerPoint Presentation</vt:lpstr>
      <vt:lpstr>Câu 2. Các em hãy phân tích các vấn đề đô thị của TP.Hồ Chí Minh hiện nay(tình hình Covid 19, chỉ thị 19 về rác thải, nước thải,ngập nước .....)</vt:lpstr>
      <vt:lpstr>Giới thiệu:  Tp.HCM là đô thị có nguồn nhân lực tập trung, dồi dào, phong phú, đa dạng và chất lượng cao. Lực lượng lao động của Thành phố bao gồm cả lao động phổ thông và lao động có trình độ chuyên môn tay nghề cao, lao động chất xám chiếm tỉ lệ rất lớn trong cả nước. Đây là sức mạnh phát triển,là nguồn vốn quý báu của Thành phố Hồ Chí Minh.</vt:lpstr>
      <vt:lpstr>Đặc điểm dân số và lao động TP.HCM:</vt:lpstr>
      <vt:lpstr>PowerPoint Presentation</vt:lpstr>
      <vt:lpstr>Về trình độ dân trí: </vt:lpstr>
      <vt:lpstr>Đăc điểm: </vt:lpstr>
      <vt:lpstr>Vai trò</vt:lpstr>
      <vt:lpstr>Những giải pháp phát triển nguồn lực con người: </vt:lpstr>
      <vt:lpstr>Giải pháp: </vt:lpstr>
      <vt:lpstr>Câu 3.Thành phố Hồ chí Minh trong chiến dịch chống Covi 19</vt:lpstr>
      <vt:lpstr>Thành phố Hồ chí Minh trong chiến dịch chống Covi 19</vt:lpstr>
      <vt:lpstr>HỌC SINH LƯU Ý:</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ĐỊA LÝ ĐỊA PHƯƠNG Môn: Đô thị thế giới và Việt Nam và việc chống dịch Covid 19 ở TP-HCM</dc:title>
  <dc:creator>asus</dc:creator>
  <cp:lastModifiedBy>asus</cp:lastModifiedBy>
  <cp:revision>3</cp:revision>
  <dcterms:created xsi:type="dcterms:W3CDTF">2021-05-14T01:55:12Z</dcterms:created>
  <dcterms:modified xsi:type="dcterms:W3CDTF">2021-05-14T02:18:40Z</dcterms:modified>
</cp:coreProperties>
</file>